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2"/>
  </p:notesMasterIdLst>
  <p:sldIdLst>
    <p:sldId id="257" r:id="rId2"/>
    <p:sldId id="267" r:id="rId3"/>
    <p:sldId id="271" r:id="rId4"/>
    <p:sldId id="268" r:id="rId5"/>
    <p:sldId id="292" r:id="rId6"/>
    <p:sldId id="272" r:id="rId7"/>
    <p:sldId id="293" r:id="rId8"/>
    <p:sldId id="294" r:id="rId9"/>
    <p:sldId id="295" r:id="rId10"/>
    <p:sldId id="296" r:id="rId11"/>
    <p:sldId id="297" r:id="rId12"/>
    <p:sldId id="298" r:id="rId13"/>
    <p:sldId id="299" r:id="rId14"/>
    <p:sldId id="300" r:id="rId15"/>
    <p:sldId id="301" r:id="rId16"/>
    <p:sldId id="302" r:id="rId17"/>
    <p:sldId id="303" r:id="rId18"/>
    <p:sldId id="304" r:id="rId19"/>
    <p:sldId id="305" r:id="rId20"/>
    <p:sldId id="263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3">
          <p15:clr>
            <a:srgbClr val="A4A3A4"/>
          </p15:clr>
        </p15:guide>
        <p15:guide id="2" pos="3838">
          <p15:clr>
            <a:srgbClr val="A4A3A4"/>
          </p15:clr>
        </p15:guide>
        <p15:guide id="3" orient="horz" pos="1214">
          <p15:clr>
            <a:srgbClr val="A4A3A4"/>
          </p15:clr>
        </p15:guide>
        <p15:guide id="4" pos="189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3542"/>
    <p:restoredTop sz="94660"/>
  </p:normalViewPr>
  <p:slideViewPr>
    <p:cSldViewPr snapToGrid="0">
      <p:cViewPr varScale="1">
        <p:scale>
          <a:sx n="105" d="100"/>
          <a:sy n="105" d="100"/>
        </p:scale>
        <p:origin x="224" y="496"/>
      </p:cViewPr>
      <p:guideLst>
        <p:guide orient="horz" pos="2153"/>
        <p:guide pos="3838"/>
        <p:guide orient="horz" pos="1214"/>
        <p:guide pos="189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tiff>
</file>

<file path=ppt/media/image11.tiff>
</file>

<file path=ppt/media/image12.png>
</file>

<file path=ppt/media/image2.jpe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E52C17-CA27-4B59-8AC3-99088E676B98}" type="datetimeFigureOut">
              <a:rPr lang="zh-CN" altLang="en-US" smtClean="0"/>
              <a:t>2020/6/29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C582B4-71CF-479C-811E-4E7DD83A2CA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C3829-85C2-4C78-A748-3A4999477BD2}" type="slidenum">
              <a:rPr lang="zh-CN" altLang="en-US" smtClean="0"/>
              <a:t>2</a:t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0280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B92F8C1-F052-42FE-8998-111F94B4292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11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870981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0280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B92F8C1-F052-42FE-8998-111F94B4292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12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912269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0280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B92F8C1-F052-42FE-8998-111F94B4292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13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106999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0280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B92F8C1-F052-42FE-8998-111F94B4292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14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486622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0280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B92F8C1-F052-42FE-8998-111F94B4292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901880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0280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B92F8C1-F052-42FE-8998-111F94B4292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16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7626414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0280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B92F8C1-F052-42FE-8998-111F94B4292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17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974204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0280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B92F8C1-F052-42FE-8998-111F94B4292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18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4370266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0280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B92F8C1-F052-42FE-8998-111F94B4292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19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159804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0280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B92F8C1-F052-42FE-8998-111F94B4292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509417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0280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B92F8C1-F052-42FE-8998-111F94B4292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0280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B92F8C1-F052-42FE-8998-111F94B4292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93210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0280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B92F8C1-F052-42FE-8998-111F94B4292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876974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0280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B92F8C1-F052-42FE-8998-111F94B4292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518371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0280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B92F8C1-F052-42FE-8998-111F94B4292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330822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0280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B92F8C1-F052-42FE-8998-111F94B4292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495531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0280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B92F8C1-F052-42FE-8998-111F94B4292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10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563529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c:\users\donghuizhen\documents\jddongdong\jimenterprise\donghuizhen\image\ae6e2502e9f3d6d8ff6fd930e65fb3f6.png"/>
          <p:cNvPicPr>
            <a:picLocks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4901"/>
            <a:ext cx="12192000" cy="6853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914761" y="1046790"/>
            <a:ext cx="8457801" cy="762064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423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dirty="0"/>
              <a:t>单击此处添加标题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1" hasCustomPrompt="1"/>
          </p:nvPr>
        </p:nvSpPr>
        <p:spPr>
          <a:xfrm>
            <a:off x="914765" y="1828665"/>
            <a:ext cx="7770762" cy="533129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2965" baseline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dirty="0"/>
              <a:t>单击此处编辑文字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2" hasCustomPrompt="1"/>
          </p:nvPr>
        </p:nvSpPr>
        <p:spPr>
          <a:xfrm>
            <a:off x="914757" y="2992204"/>
            <a:ext cx="3351204" cy="305166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1695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dirty="0"/>
              <a:t>年／月／日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" y="67"/>
            <a:ext cx="12191665" cy="6858054"/>
          </a:xfrm>
          <a:prstGeom prst="rect">
            <a:avLst/>
          </a:prstGeom>
        </p:spPr>
      </p:pic>
      <p:sp>
        <p:nvSpPr>
          <p:cNvPr id="7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686173" y="533156"/>
            <a:ext cx="1219116" cy="685489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b="1">
                <a:solidFill>
                  <a:srgbClr val="E2231A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dirty="0"/>
              <a:t>目录</a:t>
            </a:r>
          </a:p>
        </p:txBody>
      </p:sp>
      <p:sp>
        <p:nvSpPr>
          <p:cNvPr id="14" name="文本占位符 13"/>
          <p:cNvSpPr>
            <a:spLocks noGrp="1"/>
          </p:cNvSpPr>
          <p:nvPr>
            <p:ph type="body" sz="quarter" idx="11" hasCustomPrompt="1"/>
          </p:nvPr>
        </p:nvSpPr>
        <p:spPr>
          <a:xfrm>
            <a:off x="3003059" y="1523839"/>
            <a:ext cx="582721" cy="456661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2115">
                <a:solidFill>
                  <a:srgbClr val="E2231A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16" name="文本占位符 15"/>
          <p:cNvSpPr>
            <a:spLocks noGrp="1"/>
          </p:cNvSpPr>
          <p:nvPr>
            <p:ph type="body" sz="quarter" idx="12" hasCustomPrompt="1"/>
          </p:nvPr>
        </p:nvSpPr>
        <p:spPr>
          <a:xfrm>
            <a:off x="3586554" y="1523839"/>
            <a:ext cx="4109603" cy="456661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2115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dirty="0"/>
              <a:t>单击此处添加标题</a:t>
            </a:r>
          </a:p>
        </p:txBody>
      </p:sp>
      <p:sp>
        <p:nvSpPr>
          <p:cNvPr id="20" name="文本占位符 19"/>
          <p:cNvSpPr>
            <a:spLocks noGrp="1"/>
          </p:cNvSpPr>
          <p:nvPr>
            <p:ph type="body" sz="quarter" idx="13" hasCustomPrompt="1"/>
          </p:nvPr>
        </p:nvSpPr>
        <p:spPr>
          <a:xfrm>
            <a:off x="3003059" y="2090739"/>
            <a:ext cx="582721" cy="423783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2115">
                <a:solidFill>
                  <a:srgbClr val="E2231A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en-US" altLang="zh-CN" dirty="0"/>
              <a:t>2</a:t>
            </a:r>
            <a:endParaRPr kumimoji="1" lang="zh-CN" altLang="en-US" dirty="0"/>
          </a:p>
        </p:txBody>
      </p:sp>
      <p:sp>
        <p:nvSpPr>
          <p:cNvPr id="23" name="文本占位符 22"/>
          <p:cNvSpPr>
            <a:spLocks noGrp="1"/>
          </p:cNvSpPr>
          <p:nvPr>
            <p:ph type="body" sz="quarter" idx="14" hasCustomPrompt="1"/>
          </p:nvPr>
        </p:nvSpPr>
        <p:spPr>
          <a:xfrm>
            <a:off x="3585777" y="2090739"/>
            <a:ext cx="4110311" cy="423783"/>
          </a:xfrm>
          <a:prstGeom prst="rect">
            <a:avLst/>
          </a:prstGeom>
        </p:spPr>
        <p:txBody>
          <a:bodyPr lIns="91440" tIns="45720" rIns="91440" bIns="45720"/>
          <a:lstStyle>
            <a:lvl1pPr marL="407670" marR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115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dirty="0"/>
              <a:t>单击此处添加标题</a:t>
            </a:r>
          </a:p>
        </p:txBody>
      </p:sp>
      <p:sp>
        <p:nvSpPr>
          <p:cNvPr id="27" name="文本占位符 26"/>
          <p:cNvSpPr>
            <a:spLocks noGrp="1"/>
          </p:cNvSpPr>
          <p:nvPr>
            <p:ph type="body" sz="quarter" idx="15" hasCustomPrompt="1"/>
          </p:nvPr>
        </p:nvSpPr>
        <p:spPr>
          <a:xfrm>
            <a:off x="3003059" y="2657643"/>
            <a:ext cx="582721" cy="433074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2115">
                <a:solidFill>
                  <a:srgbClr val="E2231A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en-US" altLang="zh-CN" dirty="0"/>
              <a:t>3</a:t>
            </a:r>
            <a:endParaRPr kumimoji="1" lang="zh-CN" altLang="en-US" dirty="0"/>
          </a:p>
        </p:txBody>
      </p:sp>
      <p:sp>
        <p:nvSpPr>
          <p:cNvPr id="31" name="文本占位符 30"/>
          <p:cNvSpPr>
            <a:spLocks noGrp="1"/>
          </p:cNvSpPr>
          <p:nvPr>
            <p:ph type="body" sz="quarter" idx="16" hasCustomPrompt="1"/>
          </p:nvPr>
        </p:nvSpPr>
        <p:spPr>
          <a:xfrm>
            <a:off x="3003059" y="3224543"/>
            <a:ext cx="582721" cy="433076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2115">
                <a:solidFill>
                  <a:srgbClr val="E2231A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en-US" altLang="zh-CN" dirty="0"/>
              <a:t>4</a:t>
            </a:r>
            <a:endParaRPr kumimoji="1" lang="zh-CN" altLang="en-US" dirty="0"/>
          </a:p>
        </p:txBody>
      </p:sp>
      <p:sp>
        <p:nvSpPr>
          <p:cNvPr id="34" name="文本占位符 33"/>
          <p:cNvSpPr>
            <a:spLocks noGrp="1"/>
          </p:cNvSpPr>
          <p:nvPr>
            <p:ph type="body" sz="quarter" idx="17" hasCustomPrompt="1"/>
          </p:nvPr>
        </p:nvSpPr>
        <p:spPr>
          <a:xfrm>
            <a:off x="3007195" y="3791445"/>
            <a:ext cx="578651" cy="381373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2115">
                <a:solidFill>
                  <a:srgbClr val="E2231A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en-US" altLang="zh-CN" dirty="0"/>
              <a:t>5</a:t>
            </a:r>
            <a:endParaRPr kumimoji="1" lang="zh-CN" altLang="en-US" dirty="0"/>
          </a:p>
        </p:txBody>
      </p:sp>
      <p:sp>
        <p:nvSpPr>
          <p:cNvPr id="38" name="文本占位符 26"/>
          <p:cNvSpPr>
            <a:spLocks noGrp="1"/>
          </p:cNvSpPr>
          <p:nvPr>
            <p:ph type="body" sz="quarter" idx="18" hasCustomPrompt="1"/>
          </p:nvPr>
        </p:nvSpPr>
        <p:spPr>
          <a:xfrm>
            <a:off x="3588266" y="2657643"/>
            <a:ext cx="4107828" cy="433074"/>
          </a:xfrm>
          <a:prstGeom prst="rect">
            <a:avLst/>
          </a:prstGeom>
        </p:spPr>
        <p:txBody>
          <a:bodyPr lIns="91440" tIns="45720" rIns="91440" bIns="45720"/>
          <a:lstStyle>
            <a:lvl1pPr marL="407670" marR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115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dirty="0"/>
              <a:t>单击此处添加标题</a:t>
            </a:r>
          </a:p>
        </p:txBody>
      </p:sp>
      <p:sp>
        <p:nvSpPr>
          <p:cNvPr id="40" name="文本占位符 30"/>
          <p:cNvSpPr>
            <a:spLocks noGrp="1"/>
          </p:cNvSpPr>
          <p:nvPr>
            <p:ph type="body" sz="quarter" idx="19" hasCustomPrompt="1"/>
          </p:nvPr>
        </p:nvSpPr>
        <p:spPr>
          <a:xfrm>
            <a:off x="3588261" y="3224543"/>
            <a:ext cx="4107827" cy="433076"/>
          </a:xfrm>
          <a:prstGeom prst="rect">
            <a:avLst/>
          </a:prstGeom>
        </p:spPr>
        <p:txBody>
          <a:bodyPr lIns="91440" tIns="45720" rIns="91440" bIns="45720"/>
          <a:lstStyle>
            <a:lvl1pPr marL="407670" marR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115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dirty="0"/>
              <a:t>单击此处添加标题</a:t>
            </a:r>
          </a:p>
        </p:txBody>
      </p:sp>
      <p:sp>
        <p:nvSpPr>
          <p:cNvPr id="41" name="文本占位符 33"/>
          <p:cNvSpPr>
            <a:spLocks noGrp="1"/>
          </p:cNvSpPr>
          <p:nvPr>
            <p:ph type="body" sz="quarter" idx="20" hasCustomPrompt="1"/>
          </p:nvPr>
        </p:nvSpPr>
        <p:spPr>
          <a:xfrm>
            <a:off x="3585777" y="3791445"/>
            <a:ext cx="4110311" cy="381373"/>
          </a:xfrm>
          <a:prstGeom prst="rect">
            <a:avLst/>
          </a:prstGeom>
        </p:spPr>
        <p:txBody>
          <a:bodyPr lIns="91440" tIns="45720" rIns="91440" bIns="45720"/>
          <a:lstStyle>
            <a:lvl1pPr marL="407670" marR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115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dirty="0"/>
              <a:t>单击此处添加标题</a:t>
            </a:r>
          </a:p>
        </p:txBody>
      </p:sp>
      <p:pic>
        <p:nvPicPr>
          <p:cNvPr id="42" name="图片 4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9703" y="6112965"/>
            <a:ext cx="1372425" cy="42014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533783" y="533156"/>
            <a:ext cx="6476553" cy="685464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3385" b="1">
                <a:solidFill>
                  <a:srgbClr val="E2231A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dirty="0"/>
              <a:t>单击此处添加标题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1" hasCustomPrompt="1"/>
          </p:nvPr>
        </p:nvSpPr>
        <p:spPr>
          <a:xfrm>
            <a:off x="533783" y="6216748"/>
            <a:ext cx="914337" cy="260577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1060">
                <a:solidFill>
                  <a:srgbClr val="E2231A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en-US" altLang="zh-CN" dirty="0"/>
              <a:t>Page_001</a:t>
            </a:r>
            <a:endParaRPr kumimoji="1" lang="zh-CN" altLang="en-US" dirty="0"/>
          </a:p>
        </p:txBody>
      </p:sp>
      <p:pic>
        <p:nvPicPr>
          <p:cNvPr id="22" name="图片 2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0516" y="228330"/>
            <a:ext cx="1372425" cy="42014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donghuizhen\documents\jddongdong\jimenterprise\donghuizhen\image\ae6e2502e9f3d6d8ff6fd930e65fb3f6.png"/>
          <p:cNvPicPr>
            <a:picLocks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4901"/>
            <a:ext cx="12192000" cy="6853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914757" y="1142812"/>
            <a:ext cx="5639094" cy="853674"/>
          </a:xfrm>
          <a:prstGeom prst="rect">
            <a:avLst/>
          </a:prstGeom>
        </p:spPr>
        <p:txBody>
          <a:bodyPr lIns="91440" tIns="45720" rIns="91440" bIns="45720" anchor="ctr"/>
          <a:lstStyle>
            <a:lvl1pPr marL="0" indent="0">
              <a:buFontTx/>
              <a:buNone/>
              <a:defRPr sz="423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dirty="0"/>
              <a:t>感谢您的时间。</a:t>
            </a:r>
          </a:p>
        </p:txBody>
      </p:sp>
      <p:sp>
        <p:nvSpPr>
          <p:cNvPr id="12" name="文本占位符 2"/>
          <p:cNvSpPr>
            <a:spLocks noGrp="1"/>
          </p:cNvSpPr>
          <p:nvPr>
            <p:ph type="body" sz="quarter" idx="14" hasCustomPrompt="1"/>
          </p:nvPr>
        </p:nvSpPr>
        <p:spPr>
          <a:xfrm>
            <a:off x="914757" y="1987052"/>
            <a:ext cx="5639094" cy="603678"/>
          </a:xfrm>
          <a:prstGeom prst="rect">
            <a:avLst/>
          </a:prstGeom>
        </p:spPr>
        <p:txBody>
          <a:bodyPr lIns="91440" tIns="45720" rIns="91440" bIns="45720" anchor="ctr"/>
          <a:lstStyle>
            <a:lvl1pPr marL="0" marR="0" indent="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defRPr sz="2965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sz="2965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THANKS</a:t>
            </a:r>
            <a:r>
              <a:rPr kumimoji="1" lang="en-US" altLang="zh-CN" dirty="0"/>
              <a:t>.</a:t>
            </a:r>
            <a:endParaRPr kumimoji="1"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2840" y="5867674"/>
            <a:ext cx="1703491" cy="52188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693401" y="368301"/>
            <a:ext cx="1053769" cy="38773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388931" y="5837237"/>
            <a:ext cx="1333169" cy="490538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hdr="0" ftr="0" dt="0"/>
  <p:txStyles>
    <p:titleStyle>
      <a:lvl1pPr algn="ctr" defTabSz="1087755" rtl="0" eaLnBrk="1" latinLnBrk="0" hangingPunct="1">
        <a:spcBef>
          <a:spcPct val="0"/>
        </a:spcBef>
        <a:buNone/>
        <a:defRPr sz="518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07670" indent="-407670" algn="l" defTabSz="1087755" rtl="0" eaLnBrk="1" latinLnBrk="0" hangingPunct="1">
        <a:spcBef>
          <a:spcPct val="20000"/>
        </a:spcBef>
        <a:buFont typeface="Arial" panose="020B0604020202020204" pitchFamily="34" charset="0"/>
        <a:buChar char="•"/>
        <a:defRPr sz="3810" kern="1200">
          <a:solidFill>
            <a:schemeClr val="tx1"/>
          </a:solidFill>
          <a:latin typeface="+mn-lt"/>
          <a:ea typeface="+mn-ea"/>
          <a:cs typeface="+mn-cs"/>
        </a:defRPr>
      </a:lvl1pPr>
      <a:lvl2pPr marL="883920" indent="-339725" algn="l" defTabSz="1087755" rtl="0" eaLnBrk="1" latinLnBrk="0" hangingPunct="1">
        <a:spcBef>
          <a:spcPct val="20000"/>
        </a:spcBef>
        <a:buFont typeface="Arial" panose="020B0604020202020204" pitchFamily="34" charset="0"/>
        <a:buChar char="–"/>
        <a:defRPr sz="3280" kern="1200">
          <a:solidFill>
            <a:schemeClr val="tx1"/>
          </a:solidFill>
          <a:latin typeface="+mn-lt"/>
          <a:ea typeface="+mn-ea"/>
          <a:cs typeface="+mn-cs"/>
        </a:defRPr>
      </a:lvl2pPr>
      <a:lvl3pPr marL="1360805" indent="-272415" algn="l" defTabSz="1087755" rtl="0" eaLnBrk="1" latinLnBrk="0" hangingPunct="1">
        <a:spcBef>
          <a:spcPct val="20000"/>
        </a:spcBef>
        <a:buFont typeface="Arial" panose="020B0604020202020204" pitchFamily="34" charset="0"/>
        <a:buChar char="•"/>
        <a:defRPr sz="2855" kern="1200">
          <a:solidFill>
            <a:schemeClr val="tx1"/>
          </a:solidFill>
          <a:latin typeface="+mn-lt"/>
          <a:ea typeface="+mn-ea"/>
          <a:cs typeface="+mn-cs"/>
        </a:defRPr>
      </a:lvl3pPr>
      <a:lvl4pPr marL="1905000" indent="-272415" algn="l" defTabSz="1087755" rtl="0" eaLnBrk="1" latinLnBrk="0" hangingPunct="1">
        <a:spcBef>
          <a:spcPct val="20000"/>
        </a:spcBef>
        <a:buFont typeface="Arial" panose="020B0604020202020204" pitchFamily="34" charset="0"/>
        <a:buChar char="–"/>
        <a:defRPr sz="2330" kern="1200">
          <a:solidFill>
            <a:schemeClr val="tx1"/>
          </a:solidFill>
          <a:latin typeface="+mn-lt"/>
          <a:ea typeface="+mn-ea"/>
          <a:cs typeface="+mn-cs"/>
        </a:defRPr>
      </a:lvl4pPr>
      <a:lvl5pPr marL="2449195" indent="-272415" algn="l" defTabSz="1087755" rtl="0" eaLnBrk="1" latinLnBrk="0" hangingPunct="1">
        <a:spcBef>
          <a:spcPct val="20000"/>
        </a:spcBef>
        <a:buFont typeface="Arial" panose="020B0604020202020204" pitchFamily="34" charset="0"/>
        <a:buChar char="»"/>
        <a:defRPr sz="2330" kern="1200">
          <a:solidFill>
            <a:schemeClr val="tx1"/>
          </a:solidFill>
          <a:latin typeface="+mn-lt"/>
          <a:ea typeface="+mn-ea"/>
          <a:cs typeface="+mn-cs"/>
        </a:defRPr>
      </a:lvl5pPr>
      <a:lvl6pPr marL="2993390" indent="-272415" algn="l" defTabSz="1087755" rtl="0" eaLnBrk="1" latinLnBrk="0" hangingPunct="1">
        <a:spcBef>
          <a:spcPct val="20000"/>
        </a:spcBef>
        <a:buFont typeface="Arial" panose="020B0604020202020204" pitchFamily="34" charset="0"/>
        <a:buChar char="•"/>
        <a:defRPr sz="2330" kern="1200">
          <a:solidFill>
            <a:schemeClr val="tx1"/>
          </a:solidFill>
          <a:latin typeface="+mn-lt"/>
          <a:ea typeface="+mn-ea"/>
          <a:cs typeface="+mn-cs"/>
        </a:defRPr>
      </a:lvl6pPr>
      <a:lvl7pPr marL="3537585" indent="-272415" algn="l" defTabSz="1087755" rtl="0" eaLnBrk="1" latinLnBrk="0" hangingPunct="1">
        <a:spcBef>
          <a:spcPct val="20000"/>
        </a:spcBef>
        <a:buFont typeface="Arial" panose="020B0604020202020204" pitchFamily="34" charset="0"/>
        <a:buChar char="•"/>
        <a:defRPr sz="2330" kern="1200">
          <a:solidFill>
            <a:schemeClr val="tx1"/>
          </a:solidFill>
          <a:latin typeface="+mn-lt"/>
          <a:ea typeface="+mn-ea"/>
          <a:cs typeface="+mn-cs"/>
        </a:defRPr>
      </a:lvl7pPr>
      <a:lvl8pPr marL="4080510" indent="-272415" algn="l" defTabSz="1087755" rtl="0" eaLnBrk="1" latinLnBrk="0" hangingPunct="1">
        <a:spcBef>
          <a:spcPct val="20000"/>
        </a:spcBef>
        <a:buFont typeface="Arial" panose="020B0604020202020204" pitchFamily="34" charset="0"/>
        <a:buChar char="•"/>
        <a:defRPr sz="2330" kern="1200">
          <a:solidFill>
            <a:schemeClr val="tx1"/>
          </a:solidFill>
          <a:latin typeface="+mn-lt"/>
          <a:ea typeface="+mn-ea"/>
          <a:cs typeface="+mn-cs"/>
        </a:defRPr>
      </a:lvl8pPr>
      <a:lvl9pPr marL="4624705" indent="-272415" algn="l" defTabSz="1087755" rtl="0" eaLnBrk="1" latinLnBrk="0" hangingPunct="1">
        <a:spcBef>
          <a:spcPct val="20000"/>
        </a:spcBef>
        <a:buFont typeface="Arial" panose="020B0604020202020204" pitchFamily="34" charset="0"/>
        <a:buChar char="•"/>
        <a:defRPr sz="233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087755" rtl="0" eaLnBrk="1" latinLnBrk="0" hangingPunct="1">
        <a:defRPr sz="2115" kern="1200">
          <a:solidFill>
            <a:schemeClr val="tx1"/>
          </a:solidFill>
          <a:latin typeface="+mn-lt"/>
          <a:ea typeface="+mn-ea"/>
          <a:cs typeface="+mn-cs"/>
        </a:defRPr>
      </a:lvl1pPr>
      <a:lvl2pPr marL="544195" algn="l" defTabSz="1087755" rtl="0" eaLnBrk="1" latinLnBrk="0" hangingPunct="1">
        <a:defRPr sz="2115" kern="1200">
          <a:solidFill>
            <a:schemeClr val="tx1"/>
          </a:solidFill>
          <a:latin typeface="+mn-lt"/>
          <a:ea typeface="+mn-ea"/>
          <a:cs typeface="+mn-cs"/>
        </a:defRPr>
      </a:lvl2pPr>
      <a:lvl3pPr marL="1088390" algn="l" defTabSz="1087755" rtl="0" eaLnBrk="1" latinLnBrk="0" hangingPunct="1">
        <a:defRPr sz="2115" kern="1200">
          <a:solidFill>
            <a:schemeClr val="tx1"/>
          </a:solidFill>
          <a:latin typeface="+mn-lt"/>
          <a:ea typeface="+mn-ea"/>
          <a:cs typeface="+mn-cs"/>
        </a:defRPr>
      </a:lvl3pPr>
      <a:lvl4pPr marL="1632585" algn="l" defTabSz="1087755" rtl="0" eaLnBrk="1" latinLnBrk="0" hangingPunct="1">
        <a:defRPr sz="2115" kern="1200">
          <a:solidFill>
            <a:schemeClr val="tx1"/>
          </a:solidFill>
          <a:latin typeface="+mn-lt"/>
          <a:ea typeface="+mn-ea"/>
          <a:cs typeface="+mn-cs"/>
        </a:defRPr>
      </a:lvl4pPr>
      <a:lvl5pPr marL="2176780" algn="l" defTabSz="1087755" rtl="0" eaLnBrk="1" latinLnBrk="0" hangingPunct="1">
        <a:defRPr sz="2115" kern="1200">
          <a:solidFill>
            <a:schemeClr val="tx1"/>
          </a:solidFill>
          <a:latin typeface="+mn-lt"/>
          <a:ea typeface="+mn-ea"/>
          <a:cs typeface="+mn-cs"/>
        </a:defRPr>
      </a:lvl5pPr>
      <a:lvl6pPr marL="2720975" algn="l" defTabSz="1087755" rtl="0" eaLnBrk="1" latinLnBrk="0" hangingPunct="1">
        <a:defRPr sz="2115" kern="1200">
          <a:solidFill>
            <a:schemeClr val="tx1"/>
          </a:solidFill>
          <a:latin typeface="+mn-lt"/>
          <a:ea typeface="+mn-ea"/>
          <a:cs typeface="+mn-cs"/>
        </a:defRPr>
      </a:lvl6pPr>
      <a:lvl7pPr marL="3265170" algn="l" defTabSz="1087755" rtl="0" eaLnBrk="1" latinLnBrk="0" hangingPunct="1">
        <a:defRPr sz="2115" kern="1200">
          <a:solidFill>
            <a:schemeClr val="tx1"/>
          </a:solidFill>
          <a:latin typeface="+mn-lt"/>
          <a:ea typeface="+mn-ea"/>
          <a:cs typeface="+mn-cs"/>
        </a:defRPr>
      </a:lvl7pPr>
      <a:lvl8pPr marL="3809365" algn="l" defTabSz="1087755" rtl="0" eaLnBrk="1" latinLnBrk="0" hangingPunct="1">
        <a:defRPr sz="2115" kern="1200">
          <a:solidFill>
            <a:schemeClr val="tx1"/>
          </a:solidFill>
          <a:latin typeface="+mn-lt"/>
          <a:ea typeface="+mn-ea"/>
          <a:cs typeface="+mn-cs"/>
        </a:defRPr>
      </a:lvl8pPr>
      <a:lvl9pPr marL="4352925" algn="l" defTabSz="1087755" rtl="0" eaLnBrk="1" latinLnBrk="0" hangingPunct="1">
        <a:defRPr sz="211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cf.jd.com/pages/viewpage.action?pageId=233498103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tif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cf.jd.com/pages/viewpage.action?pageId=271177574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tif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cf.jd.com/pages/viewpage.action?pageId=248064383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838563" y="1752716"/>
            <a:ext cx="10362481" cy="761947"/>
          </a:xfrm>
        </p:spPr>
        <p:txBody>
          <a:bodyPr/>
          <a:lstStyle/>
          <a:p>
            <a:r>
              <a:rPr lang="en-US" altLang="zh-CN" dirty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2020</a:t>
            </a:r>
            <a:r>
              <a:rPr lang="zh-CN" altLang="en-US" dirty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年</a:t>
            </a:r>
            <a:r>
              <a:rPr lang="en-US" altLang="zh-CN" dirty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H1</a:t>
            </a:r>
            <a:r>
              <a:rPr lang="zh-CN" altLang="en-US" dirty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工作述职</a:t>
            </a:r>
            <a:r>
              <a:rPr lang="en-US" altLang="en-US" dirty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报告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838564" y="3124220"/>
            <a:ext cx="1363862" cy="1664089"/>
          </a:xfrm>
        </p:spPr>
        <p:txBody>
          <a:bodyPr/>
          <a:lstStyle/>
          <a:p>
            <a:pPr algn="dist"/>
            <a:r>
              <a:rPr lang="zh-CN" altLang="en-US" sz="2115" b="1" dirty="0"/>
              <a:t>姓名</a:t>
            </a:r>
            <a:endParaRPr lang="en-US" altLang="zh-CN" sz="2115" b="1" dirty="0"/>
          </a:p>
          <a:p>
            <a:pPr algn="dist"/>
            <a:r>
              <a:rPr lang="zh-CN" altLang="en-US" sz="2115" b="1" dirty="0"/>
              <a:t>部门</a:t>
            </a:r>
            <a:endParaRPr lang="en-US" altLang="zh-CN" sz="2115" b="1" dirty="0"/>
          </a:p>
          <a:p>
            <a:pPr algn="dist"/>
            <a:r>
              <a:rPr lang="zh-CN" altLang="en-US" sz="2115" b="1" dirty="0"/>
              <a:t>岗位</a:t>
            </a:r>
            <a:endParaRPr lang="en-US" altLang="zh-CN" sz="2115" b="1" dirty="0"/>
          </a:p>
        </p:txBody>
      </p:sp>
      <p:sp>
        <p:nvSpPr>
          <p:cNvPr id="4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2353310" y="3124200"/>
            <a:ext cx="8950325" cy="1664335"/>
          </a:xfrm>
        </p:spPr>
        <p:txBody>
          <a:bodyPr/>
          <a:lstStyle/>
          <a:p>
            <a:endParaRPr lang="en-US" altLang="zh-CN" sz="2115" b="1" dirty="0"/>
          </a:p>
          <a:p>
            <a:r>
              <a:rPr kumimoji="1" lang="en-US" altLang="zh-CN" sz="2115" b="1" dirty="0" err="1"/>
              <a:t>京东集团-京东零售-技术与数据中台-数据基础平台部-数据服务研发部</a:t>
            </a:r>
            <a:endParaRPr kumimoji="1" lang="en-US" altLang="zh-CN" sz="2115" b="1" dirty="0"/>
          </a:p>
          <a:p>
            <a:endParaRPr kumimoji="1" lang="en-US" altLang="zh-CN" sz="2115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19337" y="431684"/>
            <a:ext cx="10016812" cy="830842"/>
          </a:xfrm>
        </p:spPr>
        <p:txBody>
          <a:bodyPr/>
          <a:lstStyle/>
          <a:p>
            <a:r>
              <a:rPr lang="zh-CN" altLang="en-US" sz="2800" dirty="0"/>
              <a:t>述职要求</a:t>
            </a:r>
            <a:endParaRPr lang="zh-CN" altLang="en-US" sz="1200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D5CC3EE5-1951-494D-8975-39EBC3D41FD3}"/>
              </a:ext>
            </a:extLst>
          </p:cNvPr>
          <p:cNvSpPr txBox="1"/>
          <p:nvPr/>
        </p:nvSpPr>
        <p:spPr>
          <a:xfrm>
            <a:off x="4169398" y="431684"/>
            <a:ext cx="422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028065">
              <a:spcBef>
                <a:spcPct val="20000"/>
              </a:spcBef>
            </a:pP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二、 </a:t>
            </a: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2020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年</a:t>
            </a:r>
            <a:r>
              <a:rPr lang="en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H1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主要工作业绩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51ABE829-31E4-F846-87F4-56CE663103DB}"/>
              </a:ext>
            </a:extLst>
          </p:cNvPr>
          <p:cNvSpPr txBox="1"/>
          <p:nvPr/>
        </p:nvSpPr>
        <p:spPr>
          <a:xfrm>
            <a:off x="0" y="893349"/>
            <a:ext cx="12192000" cy="58726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完成</a:t>
            </a:r>
            <a:r>
              <a:rPr kumimoji="1" lang="en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Hadoop</a:t>
            </a:r>
            <a:r>
              <a:rPr kumimoji="1" lang="zh-CN" altLang="en" dirty="0">
                <a:latin typeface="Songti SC" panose="02010600040101010101" pitchFamily="2" charset="-122"/>
                <a:ea typeface="Songti SC" panose="02010600040101010101" pitchFamily="2" charset="-122"/>
              </a:rPr>
              <a:t>集群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节点上下线节点功能。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背景与目标：集群划分为计算集群与存储集群，以往线上操作时，都是通过人工操作，费时费力。需要开发出自动化处理的功能，同时更新计算和存储集群对应管理节点上的配置文件，从而达到批量操作节点服务更新的目的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面临的挑战：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lvl="2">
              <a:lnSpc>
                <a:spcPct val="150000"/>
              </a:lnSpc>
            </a:pP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	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计算集群与存储集群的划分，导致了此功能将要同时操作两类配置文件，且每一类配置文件都包含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include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和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exclude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文件，所以两种集群一共包含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4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个配置文件，而且操作之前需要对每种配置文件的内容做判断。以往集群配置文件上线（绿色通道、黑白名单）只包含一个配置文件，这次要兼容两种文件。并且需要支持同时生成两个流程，两个任务；两个任务执行的时候需要做集群维度的互斥操作（一个集群的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include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文件在上线，就不允许相同集群的其它操作）。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达成目标方法：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lvl="2">
              <a:lnSpc>
                <a:spcPct val="150000"/>
              </a:lnSpc>
            </a:pP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	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首先，在充分了解需求的基础上，进行详细设计文档的编写，其中包含流程图的设计、页面设计以及实现逻辑的设计，其次，在祥设文档评审无误后，进行初步的研发；在“配置文件管理”功能中，抽象出来两类文件：存储集群上线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/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下线文件、计算集群上线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/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下线文件，使其分别对应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4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个不同的文件名。这样就可以基于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391478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19337" y="431684"/>
            <a:ext cx="10016812" cy="830842"/>
          </a:xfrm>
        </p:spPr>
        <p:txBody>
          <a:bodyPr/>
          <a:lstStyle/>
          <a:p>
            <a:r>
              <a:rPr lang="zh-CN" altLang="en-US" sz="2800" dirty="0"/>
              <a:t>述职要求</a:t>
            </a:r>
            <a:endParaRPr lang="zh-CN" altLang="en-US" sz="1200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D5CC3EE5-1951-494D-8975-39EBC3D41FD3}"/>
              </a:ext>
            </a:extLst>
          </p:cNvPr>
          <p:cNvSpPr txBox="1"/>
          <p:nvPr/>
        </p:nvSpPr>
        <p:spPr>
          <a:xfrm>
            <a:off x="4169398" y="431684"/>
            <a:ext cx="422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028065">
              <a:spcBef>
                <a:spcPct val="20000"/>
              </a:spcBef>
            </a:pP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二、 </a:t>
            </a: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2020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年</a:t>
            </a:r>
            <a:r>
              <a:rPr lang="en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H1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主要工作业绩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51ABE829-31E4-F846-87F4-56CE663103DB}"/>
              </a:ext>
            </a:extLst>
          </p:cNvPr>
          <p:cNvSpPr txBox="1"/>
          <p:nvPr/>
        </p:nvSpPr>
        <p:spPr>
          <a:xfrm>
            <a:off x="0" y="893349"/>
            <a:ext cx="12192000" cy="50417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配置文件的维度去进行相应的操作。通过引入</a:t>
            </a:r>
            <a:r>
              <a:rPr kumimoji="1" lang="en-US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redission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分布式锁，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 </a:t>
            </a:r>
            <a:r>
              <a:rPr kumimoji="1" lang="en-US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redission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分布式锁使用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watchdog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机制，能够很好的解决锁续期的问题，有效避免了分布式死锁，从而实现集群配置文件的互斥操作：如用户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1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使用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A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集群提交上线流程时，用户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2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不能再提交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A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集群的流程、执行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A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集群的任务。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取得的成绩：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lvl="1">
              <a:lnSpc>
                <a:spcPct val="150000"/>
              </a:lnSpc>
            </a:pP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	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通过以上准备和研发，完成了集群上下线节点的自动流程的研发，并提测通过。通过页面的选择即可针对计算、存储集群进行机器节点的批量上下线，节省了操作时间和人力成本。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使用过程的思考和提高：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lvl="1">
              <a:lnSpc>
                <a:spcPct val="150000"/>
              </a:lnSpc>
            </a:pP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	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在部署过程中，此功能虽然研发完成并且提测通过，但是上线使用时，由于</a:t>
            </a:r>
            <a:r>
              <a:rPr kumimoji="1" lang="en-US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hadoop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研发侧功能缺失（存储集群删除之前需要判断</a:t>
            </a:r>
            <a:r>
              <a:rPr kumimoji="1" lang="en-US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dn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状态：确定</a:t>
            </a:r>
            <a:r>
              <a:rPr kumimoji="1" lang="en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dn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在</a:t>
            </a:r>
            <a:r>
              <a:rPr kumimoji="1" lang="en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nn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上的状态，在</a:t>
            </a:r>
            <a:r>
              <a:rPr kumimoji="1" lang="en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LiveNodes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为</a:t>
            </a:r>
            <a:r>
              <a:rPr kumimoji="1" lang="en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decommissioned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或在</a:t>
            </a:r>
            <a:r>
              <a:rPr kumimoji="1" lang="en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DeadNodes</a:t>
            </a:r>
            <a:r>
              <a:rPr kumimoji="1" lang="zh-CN" altLang="en" dirty="0">
                <a:latin typeface="Songti SC" panose="02010600040101010101" pitchFamily="2" charset="-122"/>
                <a:ea typeface="Songti SC" panose="02010600040101010101" pitchFamily="2" charset="-122"/>
              </a:rPr>
              <a:t>。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而线上</a:t>
            </a:r>
            <a:r>
              <a:rPr kumimoji="1" lang="en-US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dn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状态由于未知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bug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不能正确符合要求），未能投入正式使用。我认为这种情况是不可预测的，因此以后如果涉及此类跨部门和团队的需求时，</a:t>
            </a:r>
            <a:r>
              <a:rPr kumimoji="1" lang="zh-CN" altLang="en-US" b="1" dirty="0">
                <a:solidFill>
                  <a:srgbClr val="FF0000"/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可以在测试阶段针对线上集群多做一些了解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，尽量避免这种情况的发生。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lvl="1">
              <a:lnSpc>
                <a:spcPct val="150000"/>
              </a:lnSpc>
            </a:pP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87863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19337" y="431684"/>
            <a:ext cx="10016812" cy="830842"/>
          </a:xfrm>
        </p:spPr>
        <p:txBody>
          <a:bodyPr/>
          <a:lstStyle/>
          <a:p>
            <a:r>
              <a:rPr lang="zh-CN" altLang="en-US" sz="2800" dirty="0"/>
              <a:t>述职要求</a:t>
            </a:r>
            <a:endParaRPr lang="zh-CN" altLang="en-US" sz="1200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D5CC3EE5-1951-494D-8975-39EBC3D41FD3}"/>
              </a:ext>
            </a:extLst>
          </p:cNvPr>
          <p:cNvSpPr txBox="1"/>
          <p:nvPr/>
        </p:nvSpPr>
        <p:spPr>
          <a:xfrm>
            <a:off x="4169398" y="431684"/>
            <a:ext cx="422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028065">
              <a:spcBef>
                <a:spcPct val="20000"/>
              </a:spcBef>
            </a:pP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二、 </a:t>
            </a: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2020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年</a:t>
            </a:r>
            <a:r>
              <a:rPr lang="en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H1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主要工作业绩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51ABE829-31E4-F846-87F4-56CE663103DB}"/>
              </a:ext>
            </a:extLst>
          </p:cNvPr>
          <p:cNvSpPr txBox="1"/>
          <p:nvPr/>
        </p:nvSpPr>
        <p:spPr>
          <a:xfrm>
            <a:off x="1102107" y="1262526"/>
            <a:ext cx="3898155" cy="25487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集群节点操作流程图：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详细设计</a:t>
            </a:r>
            <a:r>
              <a:rPr kumimoji="1" lang="en-US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cf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文档：</a:t>
            </a:r>
            <a:r>
              <a:rPr lang="en" altLang="zh-CN" dirty="0">
                <a:hlinkClick r:id="rId3"/>
              </a:rPr>
              <a:t> https://cf.jd.com/pages/viewpage.action?pageId=233498103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9A26589-4D44-B647-ACE8-3646E5582C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5472" y="1262526"/>
            <a:ext cx="3240382" cy="5264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1267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19337" y="431684"/>
            <a:ext cx="10016812" cy="830842"/>
          </a:xfrm>
        </p:spPr>
        <p:txBody>
          <a:bodyPr/>
          <a:lstStyle/>
          <a:p>
            <a:r>
              <a:rPr lang="zh-CN" altLang="en-US" sz="2800" dirty="0"/>
              <a:t>述职要求</a:t>
            </a:r>
            <a:endParaRPr lang="zh-CN" altLang="en-US" sz="1200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D5CC3EE5-1951-494D-8975-39EBC3D41FD3}"/>
              </a:ext>
            </a:extLst>
          </p:cNvPr>
          <p:cNvSpPr txBox="1"/>
          <p:nvPr/>
        </p:nvSpPr>
        <p:spPr>
          <a:xfrm>
            <a:off x="4169398" y="431684"/>
            <a:ext cx="422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028065">
              <a:spcBef>
                <a:spcPct val="20000"/>
              </a:spcBef>
            </a:pP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二、 </a:t>
            </a: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2020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年</a:t>
            </a:r>
            <a:r>
              <a:rPr lang="en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H1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主要工作业绩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51ABE829-31E4-F846-87F4-56CE663103DB}"/>
              </a:ext>
            </a:extLst>
          </p:cNvPr>
          <p:cNvSpPr txBox="1"/>
          <p:nvPr/>
        </p:nvSpPr>
        <p:spPr>
          <a:xfrm>
            <a:off x="0" y="893349"/>
            <a:ext cx="12192000" cy="5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完成</a:t>
            </a:r>
            <a:r>
              <a:rPr kumimoji="1" lang="en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metastore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自动部署功能上线。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背景与目标：</a:t>
            </a:r>
            <a:r>
              <a:rPr kumimoji="1" lang="en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 </a:t>
            </a:r>
            <a:r>
              <a:rPr kumimoji="1" lang="en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metastore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部署，以往线上操作时，都是通过人工操作，费时费力。需要开发出自动化处理的功能，支持单节点换包和</a:t>
            </a:r>
            <a:r>
              <a:rPr kumimoji="1" lang="en-US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hadoop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节点换包，从而达到批量更新</a:t>
            </a:r>
            <a:r>
              <a:rPr kumimoji="1" lang="en-US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metastore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服务的目的。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面临的挑战：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lvl="2">
              <a:lnSpc>
                <a:spcPct val="150000"/>
              </a:lnSpc>
            </a:pP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	</a:t>
            </a:r>
            <a:r>
              <a:rPr kumimoji="1" lang="en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 </a:t>
            </a:r>
            <a:r>
              <a:rPr kumimoji="1" lang="en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metastore</a:t>
            </a:r>
            <a:r>
              <a:rPr kumimoji="1" lang="zh-CN" altLang="en" dirty="0">
                <a:latin typeface="Songti SC" panose="02010600040101010101" pitchFamily="2" charset="-122"/>
                <a:ea typeface="Songti SC" panose="02010600040101010101" pitchFamily="2" charset="-122"/>
              </a:rPr>
              <a:t>自动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部署功能的研发，依赖现有自动部署框架，使用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python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编写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salt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脚本，需要把每一步都抽象出来并加以实现，</a:t>
            </a:r>
            <a:r>
              <a:rPr kumimoji="1" lang="en-US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metastore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换包重启成功后，需要通过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hive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客户端命令查看某个用户在某一个库下表的个数是否为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0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，如果为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0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则换包失败，不为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0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则换包成功，通过这种机制来对整个部署动作进行最终验证。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达成目标方法：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lvl="2">
              <a:lnSpc>
                <a:spcPct val="150000"/>
              </a:lnSpc>
            </a:pP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	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不管是</a:t>
            </a:r>
            <a:r>
              <a:rPr kumimoji="1" lang="en-US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metastore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自动部署，还是其他服务或软件的自动部署，都需要梳理出部署流程，所以首先梳理出</a:t>
            </a:r>
            <a:r>
              <a:rPr kumimoji="1" lang="en-US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metastore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的部署流程： 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[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换包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-&gt;</a:t>
            </a:r>
            <a:r>
              <a:rPr kumimoji="1" lang="en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stopMetastore</a:t>
            </a:r>
            <a:r>
              <a:rPr kumimoji="1" lang="en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-&gt;</a:t>
            </a:r>
            <a:r>
              <a:rPr kumimoji="1" lang="en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startMetastore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-&gt;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检查服务是否正常</a:t>
            </a:r>
            <a:r>
              <a:rPr kumimoji="1" lang="en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]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；然后根据流程编写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python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脚本，针对有差异的换包逻辑，分离出两个方法即可；针对最后一步“检查服务是否正常”，本来想使用</a:t>
            </a:r>
            <a:r>
              <a:rPr kumimoji="1" lang="en-US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pyhive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第三方包来实现，但是最终包安装失败。基于稳定性考虑，使用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java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中的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hive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库来实现，最终打成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jar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包，以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hive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连接地址、集市用户名称、库名称作为入参；在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python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脚本中通过调用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jar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命令来实现最终的校验：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882916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19337" y="431684"/>
            <a:ext cx="10016812" cy="830842"/>
          </a:xfrm>
        </p:spPr>
        <p:txBody>
          <a:bodyPr/>
          <a:lstStyle/>
          <a:p>
            <a:r>
              <a:rPr lang="zh-CN" altLang="en-US" sz="2800" dirty="0"/>
              <a:t>述职要求</a:t>
            </a:r>
            <a:endParaRPr lang="zh-CN" altLang="en-US" sz="1200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D5CC3EE5-1951-494D-8975-39EBC3D41FD3}"/>
              </a:ext>
            </a:extLst>
          </p:cNvPr>
          <p:cNvSpPr txBox="1"/>
          <p:nvPr/>
        </p:nvSpPr>
        <p:spPr>
          <a:xfrm>
            <a:off x="4169398" y="431684"/>
            <a:ext cx="422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028065">
              <a:spcBef>
                <a:spcPct val="20000"/>
              </a:spcBef>
            </a:pP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二、 </a:t>
            </a: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2020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年</a:t>
            </a:r>
            <a:r>
              <a:rPr lang="en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H1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主要工作业绩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51ABE829-31E4-F846-87F4-56CE663103DB}"/>
              </a:ext>
            </a:extLst>
          </p:cNvPr>
          <p:cNvSpPr txBox="1"/>
          <p:nvPr/>
        </p:nvSpPr>
        <p:spPr>
          <a:xfrm>
            <a:off x="0" y="893349"/>
            <a:ext cx="12192000" cy="25487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kumimoji="1" lang="en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/software/servers/jdk1.8.0_121/bin/java -jar /</a:t>
            </a:r>
            <a:r>
              <a:rPr kumimoji="1" lang="en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var</a:t>
            </a:r>
            <a:r>
              <a:rPr kumimoji="1" lang="en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/cache/salt/minion/</a:t>
            </a:r>
            <a:r>
              <a:rPr kumimoji="1" lang="en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extmods</a:t>
            </a:r>
            <a:r>
              <a:rPr kumimoji="1" lang="en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/modules/</a:t>
            </a:r>
            <a:r>
              <a:rPr kumimoji="1" lang="en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check_metastore.jar</a:t>
            </a:r>
            <a:r>
              <a:rPr kumimoji="1" lang="en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 "thrift://127.0.0.1:9001" "</a:t>
            </a:r>
            <a:r>
              <a:rPr kumimoji="1" lang="en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dd_edw</a:t>
            </a:r>
            <a:r>
              <a:rPr kumimoji="1" lang="en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" "app" 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取得的成绩：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lvl="1">
              <a:lnSpc>
                <a:spcPct val="150000"/>
              </a:lnSpc>
            </a:pP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	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通过以上准备和研发，完成了</a:t>
            </a:r>
            <a:r>
              <a:rPr kumimoji="1" lang="en-US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metastore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自动部署功能的研发，并提测通过。通过页面的操作即可对</a:t>
            </a:r>
            <a:r>
              <a:rPr kumimoji="1" lang="en-US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metastore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集群节点批量换包，节省了操作时间和人力成本。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lvl="1">
              <a:lnSpc>
                <a:spcPct val="150000"/>
              </a:lnSpc>
            </a:pP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151790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19337" y="431684"/>
            <a:ext cx="10016812" cy="830842"/>
          </a:xfrm>
        </p:spPr>
        <p:txBody>
          <a:bodyPr/>
          <a:lstStyle/>
          <a:p>
            <a:r>
              <a:rPr lang="zh-CN" altLang="en-US" sz="2800" dirty="0"/>
              <a:t>述职要求</a:t>
            </a:r>
            <a:endParaRPr lang="zh-CN" altLang="en-US" sz="1200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D5CC3EE5-1951-494D-8975-39EBC3D41FD3}"/>
              </a:ext>
            </a:extLst>
          </p:cNvPr>
          <p:cNvSpPr txBox="1"/>
          <p:nvPr/>
        </p:nvSpPr>
        <p:spPr>
          <a:xfrm>
            <a:off x="4169398" y="431684"/>
            <a:ext cx="422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028065">
              <a:spcBef>
                <a:spcPct val="20000"/>
              </a:spcBef>
            </a:pP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二、 </a:t>
            </a: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2020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年</a:t>
            </a:r>
            <a:r>
              <a:rPr lang="en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H1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主要工作业绩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51ABE829-31E4-F846-87F4-56CE663103DB}"/>
              </a:ext>
            </a:extLst>
          </p:cNvPr>
          <p:cNvSpPr txBox="1"/>
          <p:nvPr/>
        </p:nvSpPr>
        <p:spPr>
          <a:xfrm>
            <a:off x="0" y="893349"/>
            <a:ext cx="12192000" cy="58726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完成</a:t>
            </a:r>
            <a:r>
              <a:rPr kumimoji="1" lang="en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BDP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权限汇总系统研发工作。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背景与目标：离职人员通过公司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OA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权限系统进行交接，但是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BDP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下属所有产品线没有对接这个系统，往往造成人员已离职，但是很多产品线负责人未交接或漏交接的现象，在此背景下，急需一个中间系统汇总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BDP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下属所有产品线的交接项信息，并与上游权限系统对接，实现在权限系统中对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BDP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所属产品线的交接工作。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面临的挑战：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lvl="2">
              <a:lnSpc>
                <a:spcPct val="150000"/>
              </a:lnSpc>
            </a:pP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	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在设计</a:t>
            </a:r>
            <a:r>
              <a:rPr kumimoji="1" lang="en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“BDP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权限汇总系统” 的时候，不止要设计出这个中间层系统的软件架构和技术架构，还要使其顺利对接上游的权限系统和下游的各个产品线；要制定出通用的规范来与下游产品线子系统进行交互，并且产品线的交接要保证数据的幂等性，因为可能存在多次交接的情况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达成目标方法：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lvl="2">
              <a:lnSpc>
                <a:spcPct val="150000"/>
              </a:lnSpc>
            </a:pP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	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首先，在充分了解需求的基础上，进行详细设计文档的编写，其中包含时序图的设计、技术架构设计以及实现方案的设计。其次，详细阅读上游权限系统的接口规范，在实现</a:t>
            </a:r>
            <a:r>
              <a:rPr kumimoji="1" lang="en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“BDP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权限汇总系统”各个接口的过程中，严格遵守对接规范是提高联调效率的基础。再次，制定出与下游各个产品线系统交互的协议和接口规范，为了方便快速的对接下游新增产品线，研发出一套“对接管理系统”，来管理各个子产品线的信息。最后就是与上下游的技术和产品人员进行合理且高效的沟通，来加快产品需求的迭代速度，提高沟通和研发的效率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78587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19337" y="431684"/>
            <a:ext cx="10016812" cy="830842"/>
          </a:xfrm>
        </p:spPr>
        <p:txBody>
          <a:bodyPr/>
          <a:lstStyle/>
          <a:p>
            <a:r>
              <a:rPr lang="zh-CN" altLang="en-US" sz="2800" dirty="0"/>
              <a:t>述职要求</a:t>
            </a:r>
            <a:endParaRPr lang="zh-CN" altLang="en-US" sz="1200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D5CC3EE5-1951-494D-8975-39EBC3D41FD3}"/>
              </a:ext>
            </a:extLst>
          </p:cNvPr>
          <p:cNvSpPr txBox="1"/>
          <p:nvPr/>
        </p:nvSpPr>
        <p:spPr>
          <a:xfrm>
            <a:off x="4169398" y="431684"/>
            <a:ext cx="422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028065">
              <a:spcBef>
                <a:spcPct val="20000"/>
              </a:spcBef>
            </a:pP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二、 </a:t>
            </a: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2020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年</a:t>
            </a:r>
            <a:r>
              <a:rPr lang="en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H1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主要工作业绩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51ABE829-31E4-F846-87F4-56CE663103DB}"/>
              </a:ext>
            </a:extLst>
          </p:cNvPr>
          <p:cNvSpPr txBox="1"/>
          <p:nvPr/>
        </p:nvSpPr>
        <p:spPr>
          <a:xfrm>
            <a:off x="0" y="893349"/>
            <a:ext cx="12192000" cy="3795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取得的成绩：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lvl="1">
              <a:lnSpc>
                <a:spcPct val="150000"/>
              </a:lnSpc>
            </a:pP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	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通过以上准备和研发，完成了</a:t>
            </a:r>
            <a:r>
              <a:rPr kumimoji="1" lang="en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“BDP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权限汇总系统”第一阶段的研发，并与上下游系统联调通过。加快了离职人员在各个产品线交接项的交接速度，填补了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BDP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各部门各产品线的交接项无法纳入公司统一管理的空缺。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使用过程的思考和提高：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lvl="1">
              <a:lnSpc>
                <a:spcPct val="150000"/>
              </a:lnSpc>
            </a:pP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	</a:t>
            </a:r>
            <a:r>
              <a:rPr kumimoji="1" lang="en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“BDP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权限汇总系统”在最终联调时，由于上游权限系统不支持超时等待，需要修改为异步处理，因此等待改造，没有上线。但是这个问题我觉得是应该在一开始就应该考虑到的，当时由于想达到“一次操作全部成功或全部失败”的目的，所以采用同步方式进行处理。但是实际的场景却与预期不符，这也是我个人在产品设计层面欠缺和有待提高的地方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lvl="1">
              <a:lnSpc>
                <a:spcPct val="150000"/>
              </a:lnSpc>
            </a:pP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407172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19337" y="431684"/>
            <a:ext cx="10016812" cy="830842"/>
          </a:xfrm>
        </p:spPr>
        <p:txBody>
          <a:bodyPr/>
          <a:lstStyle/>
          <a:p>
            <a:r>
              <a:rPr lang="zh-CN" altLang="en-US" sz="2800" dirty="0"/>
              <a:t>述职要求</a:t>
            </a:r>
            <a:endParaRPr lang="zh-CN" altLang="en-US" sz="1200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D5CC3EE5-1951-494D-8975-39EBC3D41FD3}"/>
              </a:ext>
            </a:extLst>
          </p:cNvPr>
          <p:cNvSpPr txBox="1"/>
          <p:nvPr/>
        </p:nvSpPr>
        <p:spPr>
          <a:xfrm>
            <a:off x="4169398" y="431684"/>
            <a:ext cx="422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028065">
              <a:spcBef>
                <a:spcPct val="20000"/>
              </a:spcBef>
            </a:pP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二、 </a:t>
            </a: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2020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年</a:t>
            </a:r>
            <a:r>
              <a:rPr lang="en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H1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主要工作业绩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51ABE829-31E4-F846-87F4-56CE663103DB}"/>
              </a:ext>
            </a:extLst>
          </p:cNvPr>
          <p:cNvSpPr txBox="1"/>
          <p:nvPr/>
        </p:nvSpPr>
        <p:spPr>
          <a:xfrm>
            <a:off x="1102107" y="1262526"/>
            <a:ext cx="3898155" cy="25487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“BDP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权限汇总系统”时序图：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系统设计及实现方案</a:t>
            </a:r>
            <a:r>
              <a:rPr kumimoji="1" lang="en-US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cf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文档：</a:t>
            </a:r>
            <a:r>
              <a:rPr lang="en" altLang="zh-CN" dirty="0">
                <a:hlinkClick r:id="rId3"/>
              </a:rPr>
              <a:t> https://cf.jd.com/pages/viewpage.action?pageId=271177574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93B1690-E388-D841-ABCC-41E354DAD0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11242" y="1262526"/>
            <a:ext cx="6870700" cy="551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7201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19337" y="431684"/>
            <a:ext cx="10016812" cy="830842"/>
          </a:xfrm>
        </p:spPr>
        <p:txBody>
          <a:bodyPr/>
          <a:lstStyle/>
          <a:p>
            <a:r>
              <a:rPr lang="zh-CN" altLang="en-US" sz="2800" dirty="0"/>
              <a:t>述职要求</a:t>
            </a:r>
            <a:endParaRPr lang="zh-CN" altLang="en-US" sz="1200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D5CC3EE5-1951-494D-8975-39EBC3D41FD3}"/>
              </a:ext>
            </a:extLst>
          </p:cNvPr>
          <p:cNvSpPr txBox="1"/>
          <p:nvPr/>
        </p:nvSpPr>
        <p:spPr>
          <a:xfrm>
            <a:off x="4169398" y="431684"/>
            <a:ext cx="422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028065">
              <a:spcBef>
                <a:spcPct val="20000"/>
              </a:spcBef>
            </a:pP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二、 </a:t>
            </a: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2020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年</a:t>
            </a:r>
            <a:r>
              <a:rPr lang="en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H1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主要工作业绩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51ABE829-31E4-F846-87F4-56CE663103DB}"/>
              </a:ext>
            </a:extLst>
          </p:cNvPr>
          <p:cNvSpPr txBox="1"/>
          <p:nvPr/>
        </p:nvSpPr>
        <p:spPr>
          <a:xfrm>
            <a:off x="1102107" y="1262526"/>
            <a:ext cx="3898155" cy="1302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“BDP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权限汇总系统”架构图：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4D1E1600-E72E-894C-B308-F10A371FF7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9398" y="1329694"/>
            <a:ext cx="7526528" cy="5246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8876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19337" y="431684"/>
            <a:ext cx="10016812" cy="830842"/>
          </a:xfrm>
        </p:spPr>
        <p:txBody>
          <a:bodyPr/>
          <a:lstStyle/>
          <a:p>
            <a:r>
              <a:rPr lang="zh-CN" altLang="en-US" sz="2800" dirty="0"/>
              <a:t>述职要求</a:t>
            </a:r>
            <a:endParaRPr lang="zh-CN" altLang="en-US" sz="1200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D5CC3EE5-1951-494D-8975-39EBC3D41FD3}"/>
              </a:ext>
            </a:extLst>
          </p:cNvPr>
          <p:cNvSpPr txBox="1"/>
          <p:nvPr/>
        </p:nvSpPr>
        <p:spPr>
          <a:xfrm>
            <a:off x="4169398" y="431684"/>
            <a:ext cx="422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028065">
              <a:spcBef>
                <a:spcPct val="20000"/>
              </a:spcBef>
            </a:pP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二、 </a:t>
            </a: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2020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年</a:t>
            </a:r>
            <a:r>
              <a:rPr lang="en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H1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主要工作业绩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51ABE829-31E4-F846-87F4-56CE663103DB}"/>
              </a:ext>
            </a:extLst>
          </p:cNvPr>
          <p:cNvSpPr txBox="1"/>
          <p:nvPr/>
        </p:nvSpPr>
        <p:spPr>
          <a:xfrm>
            <a:off x="585216" y="847105"/>
            <a:ext cx="3884421" cy="1302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BDP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权限对接管理系统效果图：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1E3B0D4-788F-634F-8F0F-A7B4698AD8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216" y="1403810"/>
            <a:ext cx="10829832" cy="5283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2334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/>
              <a:t>目录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2436131" y="2218783"/>
            <a:ext cx="582721" cy="456661"/>
          </a:xfrm>
        </p:spPr>
        <p:txBody>
          <a:bodyPr/>
          <a:lstStyle/>
          <a:p>
            <a:r>
              <a:rPr kumimoji="1" lang="en-US" altLang="zh-CN" sz="2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1</a:t>
            </a:r>
            <a:endParaRPr kumimoji="1" lang="zh-CN" altLang="en-US" sz="2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>
          <a:xfrm>
            <a:off x="3019558" y="2219075"/>
            <a:ext cx="7309783" cy="456591"/>
          </a:xfrm>
        </p:spPr>
        <p:txBody>
          <a:bodyPr/>
          <a:lstStyle/>
          <a:p>
            <a:pPr defTabSz="1028065"/>
            <a:r>
              <a:rPr lang="zh-Hans" altLang="en-US" sz="2400" dirty="0">
                <a:solidFill>
                  <a:schemeClr val="tx1"/>
                </a:solidFill>
              </a:rPr>
              <a:t>个人</a:t>
            </a:r>
            <a:r>
              <a:rPr lang="en-US" altLang="en-US" sz="2400" dirty="0" err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简介</a:t>
            </a:r>
            <a:r>
              <a:rPr lang="zh-CN" altLang="en-US" sz="2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与</a:t>
            </a:r>
            <a:r>
              <a:rPr lang="zh-Hans" altLang="en-US" sz="2400" dirty="0">
                <a:solidFill>
                  <a:schemeClr val="tx1"/>
                </a:solidFill>
              </a:rPr>
              <a:t>工作职责</a:t>
            </a:r>
            <a:endParaRPr lang="zh-CN" altLang="en-US" sz="2400" dirty="0">
              <a:solidFill>
                <a:schemeClr val="tx1"/>
              </a:solidFill>
            </a:endParaRPr>
          </a:p>
          <a:p>
            <a:pPr algn="l" defTabSz="1028065">
              <a:buClrTx/>
              <a:buSzTx/>
            </a:pPr>
            <a:endParaRPr lang="en-US" altLang="en-US" sz="2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6" name="文本占位符 3"/>
          <p:cNvSpPr txBox="1"/>
          <p:nvPr/>
        </p:nvSpPr>
        <p:spPr>
          <a:xfrm>
            <a:off x="3018850" y="2728804"/>
            <a:ext cx="8411150" cy="456591"/>
          </a:xfrm>
          <a:prstGeom prst="rect">
            <a:avLst/>
          </a:prstGeom>
        </p:spPr>
        <p:txBody>
          <a:bodyPr/>
          <a:lstStyle>
            <a:lvl1pPr marL="0" indent="0" algn="l" defTabSz="1028065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  <a:lvl2pPr marL="835660" indent="-321310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8587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0022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1457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2892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4327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56990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71340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Hans" sz="2400" dirty="0">
                <a:solidFill>
                  <a:schemeClr val="tx1"/>
                </a:solidFill>
              </a:rPr>
              <a:t>2</a:t>
            </a:r>
            <a:r>
              <a:rPr lang="en-US" altLang="zh-CN" sz="2400" dirty="0">
                <a:solidFill>
                  <a:schemeClr val="tx1"/>
                </a:solidFill>
              </a:rPr>
              <a:t>020</a:t>
            </a:r>
            <a:r>
              <a:rPr lang="zh-CN" altLang="en-US" sz="2400" dirty="0">
                <a:solidFill>
                  <a:schemeClr val="tx1"/>
                </a:solidFill>
              </a:rPr>
              <a:t>年</a:t>
            </a:r>
            <a:r>
              <a:rPr lang="en-US" altLang="zh-CN" sz="2400" dirty="0">
                <a:solidFill>
                  <a:schemeClr val="tx1"/>
                </a:solidFill>
              </a:rPr>
              <a:t>H1</a:t>
            </a:r>
            <a:r>
              <a:rPr lang="zh-CN" altLang="en-US" sz="2400" dirty="0">
                <a:solidFill>
                  <a:schemeClr val="tx1"/>
                </a:solidFill>
              </a:rPr>
              <a:t>工作业绩</a:t>
            </a:r>
          </a:p>
        </p:txBody>
      </p:sp>
      <p:sp>
        <p:nvSpPr>
          <p:cNvPr id="17" name="文本占位符 4"/>
          <p:cNvSpPr txBox="1"/>
          <p:nvPr/>
        </p:nvSpPr>
        <p:spPr>
          <a:xfrm>
            <a:off x="2436128" y="2753625"/>
            <a:ext cx="582721" cy="423718"/>
          </a:xfrm>
          <a:prstGeom prst="rect">
            <a:avLst/>
          </a:prstGeom>
        </p:spPr>
        <p:txBody>
          <a:bodyPr/>
          <a:lstStyle>
            <a:lvl1pPr marL="0" indent="0" algn="l" defTabSz="1028065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rgbClr val="E2231A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  <a:lvl2pPr marL="835660" indent="-321310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8587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0022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1457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2892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4327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56990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71340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2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2</a:t>
            </a:r>
            <a:endParaRPr kumimoji="1" lang="zh-CN" altLang="en-US" sz="2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4" name="文本占位符 4"/>
          <p:cNvSpPr txBox="1"/>
          <p:nvPr/>
        </p:nvSpPr>
        <p:spPr>
          <a:xfrm>
            <a:off x="2428373" y="3261829"/>
            <a:ext cx="582721" cy="423718"/>
          </a:xfrm>
          <a:prstGeom prst="rect">
            <a:avLst/>
          </a:prstGeom>
        </p:spPr>
        <p:txBody>
          <a:bodyPr/>
          <a:lstStyle>
            <a:lvl1pPr marL="0" indent="0" algn="l" defTabSz="1028065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rgbClr val="E2231A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  <a:lvl2pPr marL="835660" indent="-321310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8587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0022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1457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2892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4327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56990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71340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en-US" sz="2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3</a:t>
            </a:r>
            <a:endParaRPr kumimoji="1" lang="zh-CN" altLang="en-US" sz="2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5" name="文本占位符 3"/>
          <p:cNvSpPr txBox="1"/>
          <p:nvPr/>
        </p:nvSpPr>
        <p:spPr>
          <a:xfrm>
            <a:off x="3011094" y="3231519"/>
            <a:ext cx="8411150" cy="456591"/>
          </a:xfrm>
          <a:prstGeom prst="rect">
            <a:avLst/>
          </a:prstGeom>
        </p:spPr>
        <p:txBody>
          <a:bodyPr/>
          <a:lstStyle>
            <a:lvl1pPr marL="0" indent="0" algn="l" defTabSz="1028065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  <a:lvl2pPr marL="835660" indent="-321310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8587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0022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1457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2892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4327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56990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71340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dirty="0">
                <a:solidFill>
                  <a:schemeClr val="tx1"/>
                </a:solidFill>
              </a:rPr>
              <a:t>2020</a:t>
            </a:r>
            <a:r>
              <a:rPr lang="zh-CN" altLang="en-US" sz="2400" dirty="0">
                <a:solidFill>
                  <a:schemeClr val="tx1"/>
                </a:solidFill>
              </a:rPr>
              <a:t>年</a:t>
            </a:r>
            <a:r>
              <a:rPr lang="en-US" altLang="zh-CN" sz="2400" dirty="0">
                <a:solidFill>
                  <a:schemeClr val="tx1"/>
                </a:solidFill>
              </a:rPr>
              <a:t>Q3</a:t>
            </a:r>
            <a:r>
              <a:rPr lang="zh-CN" altLang="en-US" sz="2400" dirty="0">
                <a:solidFill>
                  <a:schemeClr val="tx1"/>
                </a:solidFill>
              </a:rPr>
              <a:t>工作</a:t>
            </a:r>
            <a:r>
              <a:rPr lang="zh-Hans" altLang="en-US" sz="2400" dirty="0">
                <a:solidFill>
                  <a:schemeClr val="tx1"/>
                </a:solidFill>
              </a:rPr>
              <a:t>规划</a:t>
            </a:r>
            <a:endParaRPr lang="zh-CN" altLang="en-US" sz="24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en-US" dirty="0"/>
              <a:t>Thanks.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en-US" dirty="0"/>
              <a:t>感谢您的时间。</a:t>
            </a:r>
            <a:endParaRPr lang="zh-CN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19337" y="431684"/>
            <a:ext cx="10016812" cy="830842"/>
          </a:xfrm>
        </p:spPr>
        <p:txBody>
          <a:bodyPr/>
          <a:lstStyle/>
          <a:p>
            <a:r>
              <a:rPr lang="zh-CN" altLang="en-US" sz="2800" dirty="0"/>
              <a:t>述职要求</a:t>
            </a:r>
            <a:endParaRPr lang="zh-CN" altLang="en-US" sz="12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AF71F9A-1685-664E-9697-DCFE025ACBB5}"/>
              </a:ext>
            </a:extLst>
          </p:cNvPr>
          <p:cNvSpPr txBox="1"/>
          <p:nvPr/>
        </p:nvSpPr>
        <p:spPr>
          <a:xfrm>
            <a:off x="1108364" y="1165808"/>
            <a:ext cx="422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028065">
              <a:spcBef>
                <a:spcPct val="20000"/>
              </a:spcBef>
            </a:pPr>
            <a:r>
              <a:rPr lang="zh-CN" altLang="en-US" b="1" dirty="0">
                <a:solidFill>
                  <a:prstClr val="black"/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一、</a:t>
            </a:r>
            <a:r>
              <a:rPr lang="zh-Hans" altLang="en-US" b="1" dirty="0">
                <a:solidFill>
                  <a:prstClr val="black"/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个人</a:t>
            </a:r>
            <a:r>
              <a:rPr lang="en-US" altLang="en-US" b="1" dirty="0" err="1">
                <a:solidFill>
                  <a:prstClr val="black"/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简介</a:t>
            </a:r>
            <a:endParaRPr lang="zh-CN" altLang="en-US" b="1" dirty="0">
              <a:solidFill>
                <a:prstClr val="black"/>
              </a:solidFill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8B1144E-6E32-9842-9B13-DE7F9BDA94D4}"/>
              </a:ext>
            </a:extLst>
          </p:cNvPr>
          <p:cNvSpPr txBox="1"/>
          <p:nvPr/>
        </p:nvSpPr>
        <p:spPr>
          <a:xfrm>
            <a:off x="1620980" y="1604741"/>
            <a:ext cx="8340437" cy="471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1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、用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1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页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PPT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概述进行个人介绍。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D5CC3EE5-1951-494D-8975-39EBC3D41FD3}"/>
              </a:ext>
            </a:extLst>
          </p:cNvPr>
          <p:cNvSpPr txBox="1"/>
          <p:nvPr/>
        </p:nvSpPr>
        <p:spPr>
          <a:xfrm>
            <a:off x="1108364" y="2318054"/>
            <a:ext cx="422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028065">
              <a:spcBef>
                <a:spcPct val="20000"/>
              </a:spcBef>
            </a:pPr>
            <a:r>
              <a:rPr lang="zh-CN" altLang="en-US" b="1" dirty="0">
                <a:solidFill>
                  <a:prstClr val="black"/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二、</a:t>
            </a:r>
            <a:r>
              <a:rPr lang="en-US" altLang="zh-Hans" b="1" dirty="0">
                <a:latin typeface="Songti SC" panose="02010600040101010101" pitchFamily="2" charset="-122"/>
                <a:ea typeface="Songti SC" panose="02010600040101010101" pitchFamily="2" charset="-122"/>
              </a:rPr>
              <a:t>2</a:t>
            </a:r>
            <a:r>
              <a:rPr lang="en-US" altLang="zh-CN" b="1" dirty="0">
                <a:latin typeface="Songti SC" panose="02010600040101010101" pitchFamily="2" charset="-122"/>
                <a:ea typeface="Songti SC" panose="02010600040101010101" pitchFamily="2" charset="-122"/>
              </a:rPr>
              <a:t>020</a:t>
            </a:r>
            <a:r>
              <a:rPr lang="zh-CN" altLang="en-US" b="1" dirty="0">
                <a:latin typeface="Songti SC" panose="02010600040101010101" pitchFamily="2" charset="-122"/>
                <a:ea typeface="Songti SC" panose="02010600040101010101" pitchFamily="2" charset="-122"/>
              </a:rPr>
              <a:t>年</a:t>
            </a:r>
            <a:r>
              <a:rPr lang="en-US" altLang="zh-CN" b="1" dirty="0">
                <a:latin typeface="Songti SC" panose="02010600040101010101" pitchFamily="2" charset="-122"/>
                <a:ea typeface="Songti SC" panose="02010600040101010101" pitchFamily="2" charset="-122"/>
              </a:rPr>
              <a:t>H1</a:t>
            </a:r>
            <a:r>
              <a:rPr lang="zh-CN" altLang="en-US" b="1" dirty="0">
                <a:latin typeface="Songti SC" panose="02010600040101010101" pitchFamily="2" charset="-122"/>
                <a:ea typeface="Songti SC" panose="02010600040101010101" pitchFamily="2" charset="-122"/>
              </a:rPr>
              <a:t>的工作业绩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51ABE829-31E4-F846-87F4-56CE663103DB}"/>
              </a:ext>
            </a:extLst>
          </p:cNvPr>
          <p:cNvSpPr txBox="1"/>
          <p:nvPr/>
        </p:nvSpPr>
        <p:spPr>
          <a:xfrm>
            <a:off x="1620980" y="2748937"/>
            <a:ext cx="9809023" cy="1302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1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、阐述你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2020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年的主要工作项与工作业绩，每项工作需要描述清楚：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b="1" dirty="0">
                <a:solidFill>
                  <a:srgbClr val="FF0000"/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     背景与目标、面临的挑战、达成目标方法和取得的成绩。</a:t>
            </a:r>
            <a:endParaRPr kumimoji="1" lang="en-US" altLang="zh-CN" b="1" dirty="0">
              <a:solidFill>
                <a:srgbClr val="FF0000"/>
              </a:solidFill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2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、汇报人尽量使用</a:t>
            </a:r>
            <a:r>
              <a:rPr kumimoji="1" lang="zh-CN" altLang="en-US" b="1" dirty="0">
                <a:solidFill>
                  <a:srgbClr val="C00000"/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数据量化工作业绩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，若是团队协作，突出个人在团队中的作用。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5B64A7F-1F09-B346-B015-C472A2FCBC8C}"/>
              </a:ext>
            </a:extLst>
          </p:cNvPr>
          <p:cNvSpPr txBox="1"/>
          <p:nvPr/>
        </p:nvSpPr>
        <p:spPr>
          <a:xfrm>
            <a:off x="1108364" y="4269505"/>
            <a:ext cx="6913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028065">
              <a:spcBef>
                <a:spcPct val="20000"/>
              </a:spcBef>
            </a:pPr>
            <a:r>
              <a:rPr lang="zh-CN" altLang="en-US" b="1" dirty="0">
                <a:solidFill>
                  <a:prstClr val="black"/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三、</a:t>
            </a:r>
            <a:r>
              <a:rPr lang="en-US" altLang="zh-CN" b="1" dirty="0">
                <a:latin typeface="Songti SC" panose="02010600040101010101" pitchFamily="2" charset="-122"/>
                <a:ea typeface="Songti SC" panose="02010600040101010101" pitchFamily="2" charset="-122"/>
              </a:rPr>
              <a:t>2020</a:t>
            </a:r>
            <a:r>
              <a:rPr lang="zh-CN" altLang="en-US" b="1" dirty="0">
                <a:latin typeface="Songti SC" panose="02010600040101010101" pitchFamily="2" charset="-122"/>
                <a:ea typeface="Songti SC" panose="02010600040101010101" pitchFamily="2" charset="-122"/>
              </a:rPr>
              <a:t>年</a:t>
            </a:r>
            <a:r>
              <a:rPr lang="en-US" altLang="zh-CN" b="1" dirty="0">
                <a:latin typeface="Songti SC" panose="02010600040101010101" pitchFamily="2" charset="-122"/>
                <a:ea typeface="Songti SC" panose="02010600040101010101" pitchFamily="2" charset="-122"/>
              </a:rPr>
              <a:t>Q3</a:t>
            </a:r>
            <a:r>
              <a:rPr lang="zh-Hans" altLang="en-US" b="1" dirty="0">
                <a:latin typeface="Songti SC" panose="02010600040101010101" pitchFamily="2" charset="-122"/>
                <a:ea typeface="Songti SC" panose="02010600040101010101" pitchFamily="2" charset="-122"/>
              </a:rPr>
              <a:t>规划</a:t>
            </a:r>
            <a:endParaRPr lang="zh-CN" altLang="en-US" b="1" dirty="0"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80778C5-F06C-B643-986A-5610D52608D9}"/>
              </a:ext>
            </a:extLst>
          </p:cNvPr>
          <p:cNvSpPr txBox="1"/>
          <p:nvPr/>
        </p:nvSpPr>
        <p:spPr>
          <a:xfrm>
            <a:off x="1620980" y="4695287"/>
            <a:ext cx="8340437" cy="17177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1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、工作规划建议与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2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、个人能力提升规划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3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、需要团队给予的支持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dirty="0">
                <a:solidFill>
                  <a:srgbClr val="FF0000"/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4</a:t>
            </a:r>
            <a:r>
              <a:rPr kumimoji="1" lang="zh-CN" altLang="en-US" dirty="0">
                <a:solidFill>
                  <a:srgbClr val="FF0000"/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、若有心得体会，可以补充</a:t>
            </a:r>
          </a:p>
        </p:txBody>
      </p:sp>
    </p:spTree>
    <p:extLst>
      <p:ext uri="{BB962C8B-B14F-4D97-AF65-F5344CB8AC3E}">
        <p14:creationId xmlns:p14="http://schemas.microsoft.com/office/powerpoint/2010/main" val="13523108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19337" y="431684"/>
            <a:ext cx="10016812" cy="830842"/>
          </a:xfrm>
        </p:spPr>
        <p:txBody>
          <a:bodyPr/>
          <a:lstStyle/>
          <a:p>
            <a:r>
              <a:rPr lang="zh-CN" altLang="en-US" sz="2800" dirty="0"/>
              <a:t>述职要求</a:t>
            </a:r>
            <a:endParaRPr lang="zh-CN" altLang="en-US" sz="1200" dirty="0"/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B3133478-D748-B045-80A9-438B6CBA2277}"/>
              </a:ext>
            </a:extLst>
          </p:cNvPr>
          <p:cNvSpPr txBox="1"/>
          <p:nvPr/>
        </p:nvSpPr>
        <p:spPr>
          <a:xfrm>
            <a:off x="1094505" y="1546512"/>
            <a:ext cx="69134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028065">
              <a:spcBef>
                <a:spcPct val="20000"/>
              </a:spcBef>
            </a:pPr>
            <a:r>
              <a:rPr lang="zh-CN" altLang="en-US" sz="2400" b="1" dirty="0">
                <a:solidFill>
                  <a:prstClr val="black"/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汇报要求</a:t>
            </a:r>
            <a:endParaRPr lang="zh-CN" altLang="en-US" sz="2400" b="1" dirty="0"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63E7EAAD-E946-7344-9334-AD0A20EDAA4D}"/>
              </a:ext>
            </a:extLst>
          </p:cNvPr>
          <p:cNvSpPr txBox="1"/>
          <p:nvPr/>
        </p:nvSpPr>
        <p:spPr>
          <a:xfrm>
            <a:off x="1607117" y="2108576"/>
            <a:ext cx="9074734" cy="225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sz="2400" dirty="0">
                <a:latin typeface="Songti SC" panose="02010600040101010101" pitchFamily="2" charset="-122"/>
                <a:ea typeface="Songti SC" panose="02010600040101010101" pitchFamily="2" charset="-122"/>
              </a:rPr>
              <a:t>1</a:t>
            </a:r>
            <a:r>
              <a:rPr kumimoji="1" lang="zh-CN" altLang="en-US" sz="2400" dirty="0">
                <a:latin typeface="Songti SC" panose="02010600040101010101" pitchFamily="2" charset="-122"/>
                <a:ea typeface="Songti SC" panose="02010600040101010101" pitchFamily="2" charset="-122"/>
              </a:rPr>
              <a:t>、提交时间：截止</a:t>
            </a:r>
            <a:r>
              <a:rPr kumimoji="1" lang="en-US" altLang="zh-CN" sz="2400" b="1" dirty="0">
                <a:solidFill>
                  <a:srgbClr val="C00000"/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2020</a:t>
            </a:r>
            <a:r>
              <a:rPr kumimoji="1" lang="zh-CN" altLang="en-US" sz="2400" b="1" dirty="0">
                <a:solidFill>
                  <a:srgbClr val="C00000"/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年</a:t>
            </a:r>
            <a:r>
              <a:rPr kumimoji="1" lang="en-US" altLang="zh-CN" sz="2400" b="1" dirty="0">
                <a:solidFill>
                  <a:srgbClr val="C00000"/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6</a:t>
            </a:r>
            <a:r>
              <a:rPr kumimoji="1" lang="zh-CN" altLang="en-US" sz="2400" b="1" dirty="0">
                <a:solidFill>
                  <a:srgbClr val="C00000"/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月</a:t>
            </a:r>
            <a:r>
              <a:rPr kumimoji="1" lang="en-US" altLang="zh-CN" sz="2400" b="1" dirty="0">
                <a:solidFill>
                  <a:srgbClr val="C00000"/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30</a:t>
            </a:r>
            <a:r>
              <a:rPr kumimoji="1" lang="zh-CN" altLang="en-US" sz="2400" b="1" dirty="0">
                <a:solidFill>
                  <a:srgbClr val="C00000"/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日  周二</a:t>
            </a:r>
            <a:endParaRPr kumimoji="1" lang="en-US" altLang="zh-CN" sz="2400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2400" dirty="0">
                <a:latin typeface="Songti SC" panose="02010600040101010101" pitchFamily="2" charset="-122"/>
                <a:ea typeface="Songti SC" panose="02010600040101010101" pitchFamily="2" charset="-122"/>
              </a:rPr>
              <a:t>2</a:t>
            </a:r>
            <a:r>
              <a:rPr kumimoji="1" lang="zh-CN" altLang="en-US" sz="2400" dirty="0">
                <a:latin typeface="Songti SC" panose="02010600040101010101" pitchFamily="2" charset="-122"/>
                <a:ea typeface="Songti SC" panose="02010600040101010101" pitchFamily="2" charset="-122"/>
              </a:rPr>
              <a:t>、汇报时间：待定</a:t>
            </a:r>
            <a:endParaRPr kumimoji="1" lang="en-US" altLang="zh-CN" sz="2400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2400" dirty="0">
                <a:latin typeface="Songti SC" panose="02010600040101010101" pitchFamily="2" charset="-122"/>
                <a:ea typeface="Songti SC" panose="02010600040101010101" pitchFamily="2" charset="-122"/>
              </a:rPr>
              <a:t>3</a:t>
            </a:r>
            <a:r>
              <a:rPr kumimoji="1" lang="zh-CN" altLang="en-US" sz="2400" dirty="0">
                <a:latin typeface="Songti SC" panose="02010600040101010101" pitchFamily="2" charset="-122"/>
                <a:ea typeface="Songti SC" panose="02010600040101010101" pitchFamily="2" charset="-122"/>
              </a:rPr>
              <a:t>、汇报时长：每人</a:t>
            </a:r>
            <a:r>
              <a:rPr kumimoji="1" lang="en-US" altLang="zh-CN" sz="2400" dirty="0">
                <a:latin typeface="Songti SC" panose="02010600040101010101" pitchFamily="2" charset="-122"/>
                <a:ea typeface="Songti SC" panose="02010600040101010101" pitchFamily="2" charset="-122"/>
              </a:rPr>
              <a:t>15</a:t>
            </a:r>
            <a:r>
              <a:rPr kumimoji="1" lang="zh-CN" altLang="en-US" sz="2400" dirty="0">
                <a:latin typeface="Songti SC" panose="02010600040101010101" pitchFamily="2" charset="-122"/>
                <a:ea typeface="Songti SC" panose="02010600040101010101" pitchFamily="2" charset="-122"/>
              </a:rPr>
              <a:t>分钟以内（</a:t>
            </a:r>
            <a:r>
              <a:rPr kumimoji="1" lang="en-US" altLang="zh-CN" sz="2400" dirty="0">
                <a:latin typeface="Songti SC" panose="02010600040101010101" pitchFamily="2" charset="-122"/>
                <a:ea typeface="Songti SC" panose="02010600040101010101" pitchFamily="2" charset="-122"/>
              </a:rPr>
              <a:t>PPT</a:t>
            </a:r>
            <a:r>
              <a:rPr kumimoji="1" lang="zh-CN" altLang="en-US" sz="2400" dirty="0">
                <a:latin typeface="Songti SC" panose="02010600040101010101" pitchFamily="2" charset="-122"/>
                <a:ea typeface="Songti SC" panose="02010600040101010101" pitchFamily="2" charset="-122"/>
              </a:rPr>
              <a:t>汇报</a:t>
            </a:r>
            <a:r>
              <a:rPr kumimoji="1" lang="en-US" altLang="zh-CN" sz="2400" dirty="0">
                <a:latin typeface="Songti SC" panose="02010600040101010101" pitchFamily="2" charset="-122"/>
                <a:ea typeface="Songti SC" panose="02010600040101010101" pitchFamily="2" charset="-122"/>
              </a:rPr>
              <a:t>10</a:t>
            </a:r>
            <a:r>
              <a:rPr kumimoji="1" lang="zh-CN" altLang="en-US" sz="2400" dirty="0">
                <a:latin typeface="Songti SC" panose="02010600040101010101" pitchFamily="2" charset="-122"/>
                <a:ea typeface="Songti SC" panose="02010600040101010101" pitchFamily="2" charset="-122"/>
              </a:rPr>
              <a:t>分钟</a:t>
            </a:r>
            <a:r>
              <a:rPr kumimoji="1" lang="en-US" altLang="zh-CN" sz="2400" dirty="0">
                <a:latin typeface="Songti SC" panose="02010600040101010101" pitchFamily="2" charset="-122"/>
                <a:ea typeface="Songti SC" panose="02010600040101010101" pitchFamily="2" charset="-122"/>
              </a:rPr>
              <a:t>+5</a:t>
            </a:r>
            <a:r>
              <a:rPr kumimoji="1" lang="zh-CN" altLang="en-US" sz="2400" dirty="0">
                <a:latin typeface="Songti SC" panose="02010600040101010101" pitchFamily="2" charset="-122"/>
                <a:ea typeface="Songti SC" panose="02010600040101010101" pitchFamily="2" charset="-122"/>
              </a:rPr>
              <a:t>分钟交流）</a:t>
            </a:r>
            <a:endParaRPr kumimoji="1" lang="en-US" altLang="zh-CN" sz="2400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2400" dirty="0">
                <a:latin typeface="Songti SC" panose="02010600040101010101" pitchFamily="2" charset="-122"/>
                <a:ea typeface="Songti SC" panose="02010600040101010101" pitchFamily="2" charset="-122"/>
              </a:rPr>
              <a:t>4</a:t>
            </a:r>
            <a:r>
              <a:rPr kumimoji="1" lang="zh-CN" altLang="en-US" sz="2400" dirty="0">
                <a:latin typeface="Songti SC" panose="02010600040101010101" pitchFamily="2" charset="-122"/>
                <a:ea typeface="Songti SC" panose="02010600040101010101" pitchFamily="2" charset="-122"/>
              </a:rPr>
              <a:t>、提交方式：以邮件发送给：李冬峰</a:t>
            </a:r>
            <a:endParaRPr kumimoji="1" lang="en-US" altLang="zh-CN" sz="2400" dirty="0"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19337" y="431684"/>
            <a:ext cx="10016812" cy="830842"/>
          </a:xfrm>
        </p:spPr>
        <p:txBody>
          <a:bodyPr/>
          <a:lstStyle/>
          <a:p>
            <a:r>
              <a:rPr lang="zh-CN" altLang="en-US" sz="2800" dirty="0"/>
              <a:t>述职要求</a:t>
            </a:r>
            <a:endParaRPr lang="zh-CN" altLang="en-US" sz="12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AF71F9A-1685-664E-9697-DCFE025ACBB5}"/>
              </a:ext>
            </a:extLst>
          </p:cNvPr>
          <p:cNvSpPr txBox="1"/>
          <p:nvPr/>
        </p:nvSpPr>
        <p:spPr>
          <a:xfrm>
            <a:off x="4125498" y="431684"/>
            <a:ext cx="27151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028065">
              <a:spcBef>
                <a:spcPct val="20000"/>
              </a:spcBef>
            </a:pPr>
            <a:r>
              <a:rPr lang="zh-CN" altLang="en-US" sz="24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一、</a:t>
            </a:r>
            <a:r>
              <a:rPr lang="zh-Hans" altLang="en-US" sz="24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个人</a:t>
            </a:r>
            <a:r>
              <a:rPr lang="en-US" altLang="en-US" sz="2400" b="1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简介</a:t>
            </a:r>
            <a:endParaRPr lang="zh-CN" altLang="en-US" sz="2400" b="1" dirty="0">
              <a:solidFill>
                <a:schemeClr val="tx2">
                  <a:lumMod val="60000"/>
                  <a:lumOff val="40000"/>
                </a:schemeClr>
              </a:solidFill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8B1144E-6E32-9842-9B13-DE7F9BDA94D4}"/>
              </a:ext>
            </a:extLst>
          </p:cNvPr>
          <p:cNvSpPr txBox="1"/>
          <p:nvPr/>
        </p:nvSpPr>
        <p:spPr>
          <a:xfrm>
            <a:off x="1620980" y="1604741"/>
            <a:ext cx="8340437" cy="33797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      我在数据服务研发部工作了不到三年的时间，负责了</a:t>
            </a:r>
            <a:r>
              <a:rPr kumimoji="1" lang="en-US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cmdb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系统（鲲鹏系统）的优化重构和新需求的研发及上线，</a:t>
            </a:r>
            <a:r>
              <a:rPr kumimoji="1" lang="en-US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shiro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权限系统的调研和引入研发；负责了</a:t>
            </a:r>
            <a:r>
              <a:rPr kumimoji="1" lang="en-US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ugdap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系统的新需求的研发及上线，</a:t>
            </a:r>
            <a:r>
              <a:rPr kumimoji="1" lang="en-US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api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系统的调研和引入上线等工作；负责了监控系统的调研、部署、二次研发及线上问题的修复及解决。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      通过对</a:t>
            </a:r>
            <a:r>
              <a:rPr kumimoji="1" lang="en-US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cmdb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系统、监控系统及一系列周边服务系统的调研和研发，也促成了我个人对大数据运维平台部整体架构的深度思考。中间通过个人的学习，掌握了多种编程语言和开源框架，并在生产环境落地实施。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       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293342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19337" y="431684"/>
            <a:ext cx="10016812" cy="830842"/>
          </a:xfrm>
        </p:spPr>
        <p:txBody>
          <a:bodyPr/>
          <a:lstStyle/>
          <a:p>
            <a:r>
              <a:rPr lang="zh-CN" altLang="en-US" sz="2800" dirty="0"/>
              <a:t>述职要求</a:t>
            </a:r>
            <a:endParaRPr lang="zh-CN" altLang="en-US" sz="1200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D5CC3EE5-1951-494D-8975-39EBC3D41FD3}"/>
              </a:ext>
            </a:extLst>
          </p:cNvPr>
          <p:cNvSpPr txBox="1"/>
          <p:nvPr/>
        </p:nvSpPr>
        <p:spPr>
          <a:xfrm>
            <a:off x="4169398" y="431684"/>
            <a:ext cx="422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028065">
              <a:spcBef>
                <a:spcPct val="20000"/>
              </a:spcBef>
            </a:pP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二、 </a:t>
            </a: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2020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年</a:t>
            </a:r>
            <a:r>
              <a:rPr lang="en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H1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主要工作业绩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51ABE829-31E4-F846-87F4-56CE663103DB}"/>
              </a:ext>
            </a:extLst>
          </p:cNvPr>
          <p:cNvSpPr txBox="1"/>
          <p:nvPr/>
        </p:nvSpPr>
        <p:spPr>
          <a:xfrm>
            <a:off x="1102107" y="1262526"/>
            <a:ext cx="10970287" cy="29533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/>
              <a:t>1</a:t>
            </a:r>
            <a:r>
              <a:rPr lang="zh-CN" altLang="en-US" b="1" dirty="0"/>
              <a:t>、日常运维系统和监控系统的研发和维护工作：</a:t>
            </a:r>
            <a:endParaRPr lang="en-US" altLang="zh-CN" b="1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小米监控集群迁移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altLang="zh-CN" dirty="0"/>
              <a:t>Hadoop</a:t>
            </a:r>
            <a:r>
              <a:rPr lang="zh-CN" altLang="en" dirty="0"/>
              <a:t>集群节点</a:t>
            </a:r>
            <a:r>
              <a:rPr lang="zh-CN" altLang="en-US" dirty="0"/>
              <a:t>上下线节点功能</a:t>
            </a:r>
            <a:endParaRPr lang="en-US" altLang="zh-CN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altLang="zh-CN" dirty="0" err="1"/>
              <a:t>metastore</a:t>
            </a:r>
            <a:r>
              <a:rPr lang="zh-CN" altLang="en-US" dirty="0"/>
              <a:t>自动部署功能上线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 dirty="0"/>
              <a:t>2</a:t>
            </a:r>
            <a:r>
              <a:rPr lang="zh-CN" altLang="en-US" b="1" dirty="0"/>
              <a:t>、汇总大数据平台下属所有产品线离职系统（</a:t>
            </a:r>
            <a:r>
              <a:rPr lang="en" altLang="zh-CN" b="1" dirty="0"/>
              <a:t> BDP</a:t>
            </a:r>
            <a:r>
              <a:rPr lang="zh-CN" altLang="en-US" b="1" dirty="0"/>
              <a:t>权限汇总系统）</a:t>
            </a:r>
            <a:endParaRPr lang="en-US" altLang="zh-CN" b="1" dirty="0"/>
          </a:p>
          <a:p>
            <a:pPr>
              <a:lnSpc>
                <a:spcPct val="150000"/>
              </a:lnSpc>
            </a:pPr>
            <a:r>
              <a:rPr lang="en-US" altLang="zh-CN" b="1" dirty="0"/>
              <a:t>3</a:t>
            </a:r>
            <a:r>
              <a:rPr lang="zh-CN" altLang="en-US" b="1" dirty="0"/>
              <a:t>、数据安全相关资产数据获取</a:t>
            </a:r>
            <a:endParaRPr lang="en-US" altLang="zh-CN" b="1" dirty="0"/>
          </a:p>
          <a:p>
            <a:pPr>
              <a:lnSpc>
                <a:spcPct val="150000"/>
              </a:lnSpc>
            </a:pPr>
            <a:r>
              <a:rPr lang="en-US" altLang="zh-CN" b="1" dirty="0"/>
              <a:t>4</a:t>
            </a:r>
            <a:r>
              <a:rPr lang="zh-CN" altLang="en-US" b="1" dirty="0"/>
              <a:t>、集团统一元数据的模型元数据采集、存储、加工及展现服务</a:t>
            </a:r>
          </a:p>
        </p:txBody>
      </p:sp>
    </p:spTree>
    <p:extLst>
      <p:ext uri="{BB962C8B-B14F-4D97-AF65-F5344CB8AC3E}">
        <p14:creationId xmlns:p14="http://schemas.microsoft.com/office/powerpoint/2010/main" val="14305212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19337" y="431684"/>
            <a:ext cx="10016812" cy="830842"/>
          </a:xfrm>
        </p:spPr>
        <p:txBody>
          <a:bodyPr/>
          <a:lstStyle/>
          <a:p>
            <a:r>
              <a:rPr lang="zh-CN" altLang="en-US" sz="2800" dirty="0"/>
              <a:t>述职要求</a:t>
            </a:r>
            <a:endParaRPr lang="zh-CN" altLang="en-US" sz="1200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D5CC3EE5-1951-494D-8975-39EBC3D41FD3}"/>
              </a:ext>
            </a:extLst>
          </p:cNvPr>
          <p:cNvSpPr txBox="1"/>
          <p:nvPr/>
        </p:nvSpPr>
        <p:spPr>
          <a:xfrm>
            <a:off x="4169398" y="431684"/>
            <a:ext cx="422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028065">
              <a:spcBef>
                <a:spcPct val="20000"/>
              </a:spcBef>
            </a:pP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二、 </a:t>
            </a: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2020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年</a:t>
            </a:r>
            <a:r>
              <a:rPr lang="en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H1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主要工作业绩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51ABE829-31E4-F846-87F4-56CE663103DB}"/>
              </a:ext>
            </a:extLst>
          </p:cNvPr>
          <p:cNvSpPr txBox="1"/>
          <p:nvPr/>
        </p:nvSpPr>
        <p:spPr>
          <a:xfrm>
            <a:off x="1021084" y="985302"/>
            <a:ext cx="10970287" cy="58726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/>
              <a:t>完成日常运维系统和监控系统的研发和维护工作：</a:t>
            </a:r>
            <a:endParaRPr lang="en-US" altLang="zh-CN" b="1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完成小米监控集群迁移。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背景与目标：旧集群所在机房下线，需要将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open-falcon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集群中所有组件服务、数据整体迁移到新机房并有效集群化。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面临的挑战：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lvl="2">
              <a:lnSpc>
                <a:spcPct val="150000"/>
              </a:lnSpc>
            </a:pP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	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针对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open-falcon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集群的迁移，意味着新集群提供服务能力正常、用户的无感知操作。要达到这个目的，首先要求我个人完全掌握整个</a:t>
            </a:r>
            <a:r>
              <a:rPr kumimoji="1" lang="en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open-falcon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体系的理论、架构。熟练操作每一个组件服务的各种命令（如启停、部署、监控、配置等）；其次要求在这些理论的指导下，部署出来的服务能够正常运行；再次是整体数据迁移的正确性、完整性；迁移至新集群后，需要保证现有监控脚本正常运行。最后为了抗住线上上万的</a:t>
            </a:r>
            <a:r>
              <a:rPr kumimoji="1" lang="en-US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qps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及高可用性考虑，重要组件需要使用集群化部署方式。做到以上几点，用户才能无感知的在新的监控集群上进行操作。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达成目标方法：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lvl="2">
              <a:lnSpc>
                <a:spcPct val="150000"/>
              </a:lnSpc>
            </a:pP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	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首先，在充分阅读官方文档的同时，针对各个组件进行源码阅读，了解各个组件的实现原理及最终的整体架构；其次总结出自己理解的架构图，并根据这个架构图进行实际的线上部署；再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341580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19337" y="431684"/>
            <a:ext cx="10016812" cy="830842"/>
          </a:xfrm>
        </p:spPr>
        <p:txBody>
          <a:bodyPr/>
          <a:lstStyle/>
          <a:p>
            <a:r>
              <a:rPr lang="zh-CN" altLang="en-US" sz="2800" dirty="0"/>
              <a:t>述职要求</a:t>
            </a:r>
            <a:endParaRPr lang="zh-CN" altLang="en-US" sz="1200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D5CC3EE5-1951-494D-8975-39EBC3D41FD3}"/>
              </a:ext>
            </a:extLst>
          </p:cNvPr>
          <p:cNvSpPr txBox="1"/>
          <p:nvPr/>
        </p:nvSpPr>
        <p:spPr>
          <a:xfrm>
            <a:off x="4169398" y="431684"/>
            <a:ext cx="422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028065">
              <a:spcBef>
                <a:spcPct val="20000"/>
              </a:spcBef>
            </a:pP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二、 </a:t>
            </a: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2020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年</a:t>
            </a:r>
            <a:r>
              <a:rPr lang="en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H1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主要工作业绩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51ABE829-31E4-F846-87F4-56CE663103DB}"/>
              </a:ext>
            </a:extLst>
          </p:cNvPr>
          <p:cNvSpPr txBox="1"/>
          <p:nvPr/>
        </p:nvSpPr>
        <p:spPr>
          <a:xfrm>
            <a:off x="1102107" y="1262526"/>
            <a:ext cx="10970287" cy="6288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次需要了解</a:t>
            </a:r>
            <a:r>
              <a:rPr kumimoji="1" lang="en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open-falcon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所有表结构以及每张表每个字段的含义和它们之间的关系，总结出数据迁移导入的先后顺序，并根据线上业务数据调整</a:t>
            </a:r>
            <a:r>
              <a:rPr kumimoji="1" lang="en-US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ddl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语句中的字段类型，实现最终业务数据的顺利迁移；最后根据实际线上场景，针对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transfer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、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judge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等组件做集群部署，提高其可用性。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取得的成绩：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	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通过以上理论的指导和方法的实际操作，完成了</a:t>
            </a:r>
            <a:r>
              <a:rPr kumimoji="1" lang="en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open-falcon</a:t>
            </a:r>
            <a:r>
              <a:rPr kumimoji="1" lang="zh-CN" altLang="en" dirty="0">
                <a:latin typeface="Songti SC" panose="02010600040101010101" pitchFamily="2" charset="-122"/>
                <a:ea typeface="Songti SC" panose="02010600040101010101" pitchFamily="2" charset="-122"/>
              </a:rPr>
              <a:t>监控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集群由旧到新的迁移操作，使用户无感知的在新的前端页面上配置监控模板和机组、调整告警规则和告警人信息、并抗住了线上高</a:t>
            </a:r>
            <a:r>
              <a:rPr kumimoji="1" lang="en-US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qps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的使用压力。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使用过程的思考和提高：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	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在部署过程中，使用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salt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批量处理各个节点的各种操作（如查看服务状态、日志文件、配置文件；启停服务）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	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在使用过程中，依然存在无法定位的问题（如重启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judge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组件，会触发历史告警；某个集群配置告警模板后，触发告警策略并没有告警），针对这些问题，我认为需要在源码层面做埋点监控处理，这样也能更快的定位问题所在。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676271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19337" y="431684"/>
            <a:ext cx="10016812" cy="830842"/>
          </a:xfrm>
        </p:spPr>
        <p:txBody>
          <a:bodyPr/>
          <a:lstStyle/>
          <a:p>
            <a:r>
              <a:rPr lang="zh-CN" altLang="en-US" sz="2800" dirty="0"/>
              <a:t>述职要求</a:t>
            </a:r>
            <a:endParaRPr lang="zh-CN" altLang="en-US" sz="1200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D5CC3EE5-1951-494D-8975-39EBC3D41FD3}"/>
              </a:ext>
            </a:extLst>
          </p:cNvPr>
          <p:cNvSpPr txBox="1"/>
          <p:nvPr/>
        </p:nvSpPr>
        <p:spPr>
          <a:xfrm>
            <a:off x="4169398" y="431684"/>
            <a:ext cx="422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028065">
              <a:spcBef>
                <a:spcPct val="20000"/>
              </a:spcBef>
            </a:pP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二、 </a:t>
            </a: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2020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年</a:t>
            </a:r>
            <a:r>
              <a:rPr lang="en" altLang="zh-CN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H1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主要工作业绩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51ABE829-31E4-F846-87F4-56CE663103DB}"/>
              </a:ext>
            </a:extLst>
          </p:cNvPr>
          <p:cNvSpPr txBox="1"/>
          <p:nvPr/>
        </p:nvSpPr>
        <p:spPr>
          <a:xfrm>
            <a:off x="1102107" y="1262526"/>
            <a:ext cx="3898155" cy="2964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自己总结的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open-falcon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架构图：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迁移方案</a:t>
            </a:r>
            <a:r>
              <a:rPr kumimoji="1" lang="en-US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cf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文档：</a:t>
            </a:r>
            <a:r>
              <a:rPr lang="en" altLang="zh-CN" dirty="0">
                <a:hlinkClick r:id="rId3"/>
              </a:rPr>
              <a:t>https://cf.jd.com/pages/viewpage.action?pageId=248064383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25431BC3-3965-1A4D-BA97-AF10CEF829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2614" y="1079645"/>
            <a:ext cx="5886305" cy="5685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862440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1038</TotalTime>
  <Words>2654</Words>
  <Application>Microsoft Macintosh PowerPoint</Application>
  <PresentationFormat>宽屏</PresentationFormat>
  <Paragraphs>145</Paragraphs>
  <Slides>20</Slides>
  <Notes>18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7" baseType="lpstr">
      <vt:lpstr>等线</vt:lpstr>
      <vt:lpstr>宋体</vt:lpstr>
      <vt:lpstr>微软雅黑</vt:lpstr>
      <vt:lpstr>Songti SC</vt:lpstr>
      <vt:lpstr>Arial</vt:lpstr>
      <vt:lpstr>Calibri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李梦迪</dc:creator>
  <cp:lastModifiedBy>Microsoft Office 用户</cp:lastModifiedBy>
  <cp:revision>373</cp:revision>
  <dcterms:created xsi:type="dcterms:W3CDTF">2019-11-06T09:50:00Z</dcterms:created>
  <dcterms:modified xsi:type="dcterms:W3CDTF">2020-06-29T09:43:30Z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2052-11.1.0.9208</vt:lpwstr>
  </property>
</Properties>
</file>

<file path=docProps/thumbnail.jpeg>
</file>